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7" r:id="rId4"/>
    <p:sldId id="263" r:id="rId5"/>
    <p:sldId id="259" r:id="rId6"/>
    <p:sldId id="266" r:id="rId7"/>
    <p:sldId id="267" r:id="rId8"/>
    <p:sldId id="268" r:id="rId9"/>
    <p:sldId id="269" r:id="rId10"/>
    <p:sldId id="264" r:id="rId11"/>
    <p:sldId id="260" r:id="rId12"/>
    <p:sldId id="261" r:id="rId13"/>
    <p:sldId id="265" r:id="rId14"/>
    <p:sldId id="270" r:id="rId15"/>
    <p:sldId id="271" r:id="rId16"/>
    <p:sldId id="272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88DBD-C204-4CA5-BF9B-2A728CCD431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9CF58-1BD8-455D-B4AF-32A3277D3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0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27E99-C5B7-4E12-AFDE-131C19ED7E8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A5EEA-8328-4168-907A-2246A8E6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682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A5EEA-8328-4168-907A-2246A8E604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5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A5EEA-8328-4168-907A-2246A8E604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A5EEA-8328-4168-907A-2246A8E604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1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5EEA-8328-4168-907A-2246A8E60412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4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8F63-A7D7-49C3-B9D5-1D9CEE8251E5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4596-CAD4-4F65-A200-2312895FC66B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8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C2E9-F394-4F29-88D0-F3F981DABA91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5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829-54A9-4DEE-B7EF-0D510226F4DB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C5A-41EE-488E-BC2F-3AF8916C93D3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A49E-2466-4817-AFE0-3A5D21A4A808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D485-5DA8-4550-903C-2E876FE4E604}" type="datetime1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5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F007-AA67-44B2-B351-3431232DC59F}" type="datetime1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6146-DEBC-4B39-AE9C-A54822B9AB78}" type="datetime1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4326-5780-46F7-A123-3D83B18685B3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1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C88F-DA0E-4EAC-B0F5-0D99441FD834}" type="datetime1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5DE3-E2CE-4AC1-8654-BB6CFA440206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Commercial and Confidential   |  Page 1 of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8F74-1E6B-4365-B916-2E0A9A987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9403" y="1249251"/>
            <a:ext cx="9247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2E74B5"/>
                </a:solidFill>
                <a:effectLst/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Blockchain</a:t>
            </a:r>
            <a:r>
              <a:rPr lang="en-US" sz="4400" b="1" dirty="0" smtClean="0">
                <a:solidFill>
                  <a:srgbClr val="2E74B5"/>
                </a:solidFill>
                <a:effectLst/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 and Cyber Security</a:t>
            </a:r>
            <a:endParaRPr lang="en-US" sz="4400" dirty="0">
              <a:latin typeface="Allerta" pitchFamily="2" charset="0"/>
              <a:ea typeface="Allerta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49274" y="5646781"/>
            <a:ext cx="2936382" cy="508023"/>
          </a:xfrm>
        </p:spPr>
        <p:txBody>
          <a:bodyPr/>
          <a:lstStyle/>
          <a:p>
            <a:r>
              <a:rPr lang="en-US" sz="2400" dirty="0" smtClean="0">
                <a:latin typeface="Allerta" pitchFamily="2" charset="0"/>
                <a:ea typeface="Allerta" pitchFamily="2" charset="0"/>
              </a:rPr>
              <a:t>April 3, 2018</a:t>
            </a:r>
            <a:endParaRPr lang="en-US" sz="2400" dirty="0">
              <a:latin typeface="Allerta" pitchFamily="2" charset="0"/>
              <a:ea typeface="Allerta" pitchFamily="2" charset="0"/>
            </a:endParaRPr>
          </a:p>
        </p:txBody>
      </p:sp>
      <p:sp>
        <p:nvSpPr>
          <p:cNvPr id="2" name="AutoShape 4" descr="Image result for workshop training"/>
          <p:cNvSpPr>
            <a:spLocks noChangeAspect="1" noChangeArrowheads="1"/>
          </p:cNvSpPr>
          <p:nvPr/>
        </p:nvSpPr>
        <p:spPr bwMode="auto">
          <a:xfrm>
            <a:off x="3413930" y="-5966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llerta" pitchFamily="2" charset="0"/>
              <a:ea typeface="Allerta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0" y="2550018"/>
            <a:ext cx="4029657" cy="22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0773" y="365125"/>
            <a:ext cx="8524741" cy="4002159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Ethereum</a:t>
            </a:r>
            <a:r>
              <a:rPr lang="en-US" sz="6000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 Hacked</a:t>
            </a:r>
            <a:endParaRPr lang="en-US" sz="6000" b="1" dirty="0">
              <a:solidFill>
                <a:srgbClr val="2E74B5"/>
              </a:solidFill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61" y="27209"/>
            <a:ext cx="2493061" cy="1402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1616" t="9696" r="42849" b="85370"/>
          <a:stretch/>
        </p:blipFill>
        <p:spPr>
          <a:xfrm>
            <a:off x="6291626" y="2816335"/>
            <a:ext cx="5129726" cy="916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418" y="4642081"/>
            <a:ext cx="1098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lerta" pitchFamily="2" charset="0"/>
                <a:ea typeface="Allerta" pitchFamily="2" charset="0"/>
              </a:rPr>
              <a:t>R3 Consortium </a:t>
            </a:r>
          </a:p>
          <a:p>
            <a:r>
              <a:rPr lang="en-US" sz="3200" dirty="0" smtClean="0">
                <a:latin typeface="Allerta" pitchFamily="2" charset="0"/>
                <a:ea typeface="Allerta" pitchFamily="2" charset="0"/>
              </a:rPr>
              <a:t>evaluating </a:t>
            </a:r>
          </a:p>
          <a:p>
            <a:r>
              <a:rPr lang="en-US" sz="3200" dirty="0" smtClean="0">
                <a:latin typeface="Allerta" pitchFamily="2" charset="0"/>
                <a:ea typeface="Allerta" pitchFamily="2" charset="0"/>
              </a:rPr>
              <a:t>private version of </a:t>
            </a:r>
            <a:r>
              <a:rPr lang="en-US" sz="3200" dirty="0" err="1" smtClean="0">
                <a:latin typeface="Allerta" pitchFamily="2" charset="0"/>
                <a:ea typeface="Allerta" pitchFamily="2" charset="0"/>
              </a:rPr>
              <a:t>Ethereum</a:t>
            </a:r>
            <a:r>
              <a:rPr lang="en-US" sz="3200" dirty="0" smtClean="0">
                <a:latin typeface="Allerta" pitchFamily="2" charset="0"/>
                <a:ea typeface="Allerta" pitchFamily="2" charset="0"/>
              </a:rPr>
              <a:t> </a:t>
            </a:r>
            <a:r>
              <a:rPr lang="en-US" sz="3200" dirty="0" err="1" smtClean="0">
                <a:latin typeface="Allerta" pitchFamily="2" charset="0"/>
                <a:ea typeface="Allerta" pitchFamily="2" charset="0"/>
              </a:rPr>
              <a:t>Netowrk</a:t>
            </a:r>
            <a:endParaRPr lang="en-US" sz="3200" dirty="0">
              <a:latin typeface="Allerta" pitchFamily="2" charset="0"/>
              <a:ea typeface="Aller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61" y="27209"/>
            <a:ext cx="2493061" cy="1402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998" t="78685" r="10044" b="7509"/>
          <a:stretch/>
        </p:blipFill>
        <p:spPr>
          <a:xfrm>
            <a:off x="210256" y="1324661"/>
            <a:ext cx="10663706" cy="1009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609" t="29617" r="36854" b="38107"/>
          <a:stretch/>
        </p:blipFill>
        <p:spPr>
          <a:xfrm>
            <a:off x="617227" y="1601290"/>
            <a:ext cx="11097989" cy="4158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0525" t="29721" r="31714" b="25723"/>
          <a:stretch/>
        </p:blipFill>
        <p:spPr>
          <a:xfrm>
            <a:off x="709678" y="1405719"/>
            <a:ext cx="10164283" cy="4954138"/>
          </a:xfrm>
          <a:prstGeom prst="rect">
            <a:avLst/>
          </a:prstGeom>
        </p:spPr>
      </p:pic>
      <p:pic>
        <p:nvPicPr>
          <p:cNvPr id="1026" name="Picture 2" descr="https://static01.nyt.com/images/2017/06/20/business/20DB-BITCOIN4/20DB-BITCOIN4-master6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1" y="3584203"/>
            <a:ext cx="4910696" cy="327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46743" cy="64480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DAO </a:t>
            </a:r>
            <a:r>
              <a:rPr lang="en-US" sz="3600" b="1" dirty="0" err="1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HAck</a:t>
            </a:r>
            <a:endParaRPr lang="en-US" sz="3600" b="1" dirty="0">
              <a:solidFill>
                <a:srgbClr val="2E74B5"/>
              </a:solidFill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7" y="1337481"/>
            <a:ext cx="11300347" cy="48394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Token </a:t>
            </a:r>
            <a:r>
              <a:rPr lang="en-US" dirty="0">
                <a:latin typeface="Allerta" pitchFamily="2" charset="0"/>
                <a:ea typeface="Allerta" pitchFamily="2" charset="0"/>
              </a:rPr>
              <a:t>sale (similar to IPO) in May 2016, the DAO raised over 11.5 Million </a:t>
            </a:r>
            <a:r>
              <a:rPr lang="en-US" dirty="0" smtClean="0">
                <a:latin typeface="Allerta" pitchFamily="2" charset="0"/>
                <a:ea typeface="Allerta" pitchFamily="2" charset="0"/>
              </a:rPr>
              <a:t>Ether </a:t>
            </a:r>
            <a:r>
              <a:rPr lang="en-US" dirty="0">
                <a:latin typeface="Allerta" pitchFamily="2" charset="0"/>
                <a:ea typeface="Allerta" pitchFamily="2" charset="0"/>
              </a:rPr>
              <a:t>(equivalent to over €140 million). </a:t>
            </a:r>
            <a:endParaRPr lang="en-US" dirty="0" smtClean="0">
              <a:latin typeface="Allerta" pitchFamily="2" charset="0"/>
              <a:ea typeface="Allerta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June </a:t>
            </a:r>
            <a:r>
              <a:rPr lang="en-US" dirty="0">
                <a:latin typeface="Allerta" pitchFamily="2" charset="0"/>
                <a:ea typeface="Allerta" pitchFamily="2" charset="0"/>
              </a:rPr>
              <a:t>17th 2016, the DAO </a:t>
            </a:r>
            <a:r>
              <a:rPr lang="en-US" dirty="0" smtClean="0">
                <a:latin typeface="Allerta" pitchFamily="2" charset="0"/>
                <a:ea typeface="Allerta" pitchFamily="2" charset="0"/>
              </a:rPr>
              <a:t>suffered “</a:t>
            </a:r>
            <a:r>
              <a:rPr lang="en-US" dirty="0">
                <a:latin typeface="Allerta" pitchFamily="2" charset="0"/>
                <a:ea typeface="Allerta" pitchFamily="2" charset="0"/>
              </a:rPr>
              <a:t>recursive split</a:t>
            </a:r>
            <a:r>
              <a:rPr lang="en-US" dirty="0" smtClean="0">
                <a:latin typeface="Allerta" pitchFamily="2" charset="0"/>
                <a:ea typeface="Allerta" pitchFamily="2" charset="0"/>
              </a:rPr>
              <a:t>.”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Investors can </a:t>
            </a:r>
            <a:r>
              <a:rPr lang="en-US" dirty="0">
                <a:latin typeface="Allerta" pitchFamily="2" charset="0"/>
                <a:ea typeface="Allerta" pitchFamily="2" charset="0"/>
              </a:rPr>
              <a:t>choose to separate from the existing vehicle and take their funds with them. </a:t>
            </a:r>
            <a:endParaRPr lang="en-US" dirty="0" smtClean="0">
              <a:latin typeface="Allerta" pitchFamily="2" charset="0"/>
              <a:ea typeface="Allerta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Split </a:t>
            </a:r>
            <a:r>
              <a:rPr lang="en-US" dirty="0">
                <a:latin typeface="Allerta" pitchFamily="2" charset="0"/>
                <a:ea typeface="Allerta" pitchFamily="2" charset="0"/>
              </a:rPr>
              <a:t>function occurred, initiating a </a:t>
            </a:r>
            <a:r>
              <a:rPr lang="en-US" dirty="0" smtClean="0">
                <a:latin typeface="Allerta" pitchFamily="2" charset="0"/>
                <a:ea typeface="Allerta" pitchFamily="2" charset="0"/>
              </a:rPr>
              <a:t>withdrawal.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Blocked the call to function to update </a:t>
            </a:r>
            <a:r>
              <a:rPr lang="en-US" dirty="0">
                <a:latin typeface="Allerta" pitchFamily="2" charset="0"/>
                <a:ea typeface="Allerta" pitchFamily="2" charset="0"/>
              </a:rPr>
              <a:t>the </a:t>
            </a:r>
            <a:r>
              <a:rPr lang="en-US" dirty="0" smtClean="0">
                <a:latin typeface="Allerta" pitchFamily="2" charset="0"/>
                <a:ea typeface="Allerta" pitchFamily="2" charset="0"/>
              </a:rPr>
              <a:t>balance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40" y="13632"/>
            <a:ext cx="2370677" cy="13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01.nyt.com/images/2018/02/15/business/00BITCOINEXTORTION-2/00BITCOINEXTORTION-2-master6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75" y="1329389"/>
            <a:ext cx="7701566" cy="47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40" y="13632"/>
            <a:ext cx="2370677" cy="13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46743" cy="64480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Challenges</a:t>
            </a:r>
            <a:endParaRPr lang="en-US" sz="3600" b="1" dirty="0">
              <a:solidFill>
                <a:srgbClr val="2E74B5"/>
              </a:solidFill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2137" y="1324602"/>
            <a:ext cx="11300347" cy="51921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Key Management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Private key compromise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Limitless attacks on cipher-text,  off the network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Privacy in </a:t>
            </a:r>
            <a:r>
              <a:rPr lang="en-US" dirty="0" err="1" smtClean="0">
                <a:latin typeface="Allerta" pitchFamily="2" charset="0"/>
                <a:ea typeface="Allerta" pitchFamily="2" charset="0"/>
              </a:rPr>
              <a:t>permissionless</a:t>
            </a:r>
            <a:r>
              <a:rPr lang="en-US" dirty="0" smtClean="0">
                <a:latin typeface="Allerta" pitchFamily="2" charset="0"/>
                <a:ea typeface="Allerta" pitchFamily="2" charset="0"/>
              </a:rPr>
              <a:t> ledger- all entities may see the history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Right to be forgotten – difficult to vouch on all nodes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Source Code Review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Consensus Hi-jacking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40" y="13632"/>
            <a:ext cx="2370677" cy="13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46743" cy="64480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Challenges</a:t>
            </a:r>
            <a:endParaRPr lang="en-US" sz="3600" b="1" dirty="0">
              <a:solidFill>
                <a:srgbClr val="2E74B5"/>
              </a:solidFill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2137" y="1324602"/>
            <a:ext cx="11300347" cy="34657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llerta" pitchFamily="2" charset="0"/>
                <a:ea typeface="Allerta" pitchFamily="2" charset="0"/>
              </a:rPr>
              <a:t>Exploiting Permissioned </a:t>
            </a:r>
            <a:r>
              <a:rPr lang="en-US" dirty="0" err="1">
                <a:latin typeface="Allerta" pitchFamily="2" charset="0"/>
                <a:ea typeface="Allerta" pitchFamily="2" charset="0"/>
              </a:rPr>
              <a:t>Blockchains</a:t>
            </a:r>
            <a:r>
              <a:rPr lang="en-US" dirty="0">
                <a:latin typeface="Allerta" pitchFamily="2" charset="0"/>
                <a:ea typeface="Allerta" pitchFamily="2" charset="0"/>
              </a:rPr>
              <a:t>  - </a:t>
            </a:r>
            <a:r>
              <a:rPr lang="en-US" dirty="0" smtClean="0">
                <a:latin typeface="Allerta" pitchFamily="2" charset="0"/>
                <a:ea typeface="Allerta" pitchFamily="2" charset="0"/>
              </a:rPr>
              <a:t>Compromise single entity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DDOS </a:t>
            </a:r>
            <a:r>
              <a:rPr lang="en-US" dirty="0">
                <a:latin typeface="Allerta" pitchFamily="2" charset="0"/>
                <a:ea typeface="Allerta" pitchFamily="2" charset="0"/>
              </a:rPr>
              <a:t>- rogue wallets </a:t>
            </a:r>
            <a:r>
              <a:rPr lang="en-US" dirty="0" smtClean="0">
                <a:latin typeface="Allerta" pitchFamily="2" charset="0"/>
                <a:ea typeface="Allerta" pitchFamily="2" charset="0"/>
              </a:rPr>
              <a:t>pushing spam </a:t>
            </a:r>
            <a:r>
              <a:rPr lang="en-US" dirty="0">
                <a:latin typeface="Allerta" pitchFamily="2" charset="0"/>
                <a:ea typeface="Allerta" pitchFamily="2" charset="0"/>
              </a:rPr>
              <a:t>transactions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BITCOIN-March 2016-one wallet pushing </a:t>
            </a:r>
            <a:r>
              <a:rPr lang="en-US" dirty="0" err="1" smtClean="0">
                <a:latin typeface="Allerta" pitchFamily="2" charset="0"/>
                <a:ea typeface="Allerta" pitchFamily="2" charset="0"/>
              </a:rPr>
              <a:t>Tx</a:t>
            </a:r>
            <a:r>
              <a:rPr lang="en-US" dirty="0" smtClean="0">
                <a:latin typeface="Allerta" pitchFamily="2" charset="0"/>
                <a:ea typeface="Allerta" pitchFamily="2" charset="0"/>
              </a:rPr>
              <a:t> with higher fee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Hide malicious data just like off-shore companies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Scalability- BT &gt; 150GB, ETH &gt; 15GB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llerta" pitchFamily="2" charset="0"/>
                <a:ea typeface="Allerta" pitchFamily="2" charset="0"/>
              </a:rPr>
              <a:t>Interoperability</a:t>
            </a:r>
            <a:endParaRPr lang="en-US" dirty="0">
              <a:latin typeface="Allerta" pitchFamily="2" charset="0"/>
              <a:ea typeface="Allerta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40" y="13632"/>
            <a:ext cx="2370677" cy="1333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088" t="30338" r="19420" b="38214"/>
          <a:stretch/>
        </p:blipFill>
        <p:spPr>
          <a:xfrm>
            <a:off x="1296536" y="4972936"/>
            <a:ext cx="7287906" cy="16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34552" cy="822230"/>
          </a:xfrm>
        </p:spPr>
        <p:txBody>
          <a:bodyPr/>
          <a:lstStyle/>
          <a:p>
            <a:r>
              <a:rPr lang="en-US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Summary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202" y="1832990"/>
            <a:ext cx="8032811" cy="3448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40" y="13632"/>
            <a:ext cx="2370677" cy="13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5887"/>
            <a:ext cx="10515600" cy="1325563"/>
          </a:xfrm>
        </p:spPr>
        <p:txBody>
          <a:bodyPr/>
          <a:lstStyle/>
          <a:p>
            <a:r>
              <a:rPr lang="en-US" sz="4000" b="1" dirty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Queries</a:t>
            </a:r>
            <a:r>
              <a:rPr lang="en-US" dirty="0" smtClean="0">
                <a:latin typeface="Allerta" pitchFamily="2" charset="0"/>
                <a:ea typeface="Allerta" pitchFamily="2" charset="0"/>
              </a:rPr>
              <a:t> </a:t>
            </a:r>
            <a:endParaRPr lang="en-US" dirty="0">
              <a:latin typeface="Allerta" pitchFamily="2" charset="0"/>
              <a:ea typeface="Allert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387"/>
            <a:ext cx="10515600" cy="3106982"/>
          </a:xfrm>
        </p:spPr>
        <p:txBody>
          <a:bodyPr/>
          <a:lstStyle/>
          <a:p>
            <a:r>
              <a:rPr lang="en-US" dirty="0" smtClean="0">
                <a:latin typeface="Allerta" pitchFamily="2" charset="0"/>
                <a:ea typeface="Allerta" pitchFamily="2" charset="0"/>
              </a:rPr>
              <a:t>M.Asif.Riaz@digital-arrays.com</a:t>
            </a:r>
          </a:p>
        </p:txBody>
      </p:sp>
      <p:pic>
        <p:nvPicPr>
          <p:cNvPr id="5122" name="Picture 2" descr="Image result for human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3" y="4250117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52" y="5289421"/>
            <a:ext cx="2739166" cy="15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7887"/>
            <a:ext cx="10515600" cy="51080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>
                <a:latin typeface="Allerta" pitchFamily="2" charset="0"/>
                <a:ea typeface="Allerta" pitchFamily="2" charset="0"/>
              </a:rPr>
              <a:t>Why USE or implement ICT 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>
                <a:latin typeface="Allerta" pitchFamily="2" charset="0"/>
                <a:ea typeface="Allerta" pitchFamily="2" charset="0"/>
              </a:rPr>
              <a:t>What is Competitive Advantage 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>
                <a:latin typeface="Allerta" pitchFamily="2" charset="0"/>
                <a:ea typeface="Allerta" pitchFamily="2" charset="0"/>
              </a:rPr>
              <a:t>What is   T R A N S F O R M A T I O N  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>
                <a:latin typeface="Allerta" pitchFamily="2" charset="0"/>
                <a:ea typeface="Allerta" pitchFamily="2" charset="0"/>
              </a:rPr>
              <a:t>What is   D I S R U P T I O N  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>
                <a:latin typeface="Allerta" pitchFamily="2" charset="0"/>
                <a:ea typeface="Allerta" pitchFamily="2" charset="0"/>
              </a:rPr>
              <a:t>What is  </a:t>
            </a:r>
            <a:r>
              <a:rPr lang="en-US" sz="4400" dirty="0" smtClean="0">
                <a:latin typeface="Allerta" pitchFamily="2" charset="0"/>
                <a:ea typeface="Allerta" pitchFamily="2" charset="0"/>
              </a:rPr>
              <a:t>BIG DATA  !</a:t>
            </a:r>
            <a:endParaRPr lang="en-US" sz="3200" dirty="0">
              <a:latin typeface="Allerta" pitchFamily="2" charset="0"/>
              <a:ea typeface="Allerta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52" y="12877"/>
            <a:ext cx="2449853" cy="1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81612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75" y="5567999"/>
            <a:ext cx="2292442" cy="1289498"/>
          </a:xfrm>
          <a:prstGeom prst="rect">
            <a:avLst/>
          </a:prstGeom>
        </p:spPr>
      </p:pic>
      <p:pic>
        <p:nvPicPr>
          <p:cNvPr id="1030" name="Picture 6" descr="blockchain tutorial blockchain technolog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3679" r="23174" b="33623"/>
          <a:stretch/>
        </p:blipFill>
        <p:spPr bwMode="auto">
          <a:xfrm>
            <a:off x="103030" y="64394"/>
            <a:ext cx="10019763" cy="67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711986"/>
      </p:ext>
    </p:extLst>
  </p:cSld>
  <p:clrMapOvr>
    <a:masterClrMapping/>
  </p:clrMapOvr>
  <p:transition spd="med">
    <p:pull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ockchain tutorial blockchain technolog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66019" r="23174" b="5147"/>
          <a:stretch/>
        </p:blipFill>
        <p:spPr bwMode="auto">
          <a:xfrm>
            <a:off x="41248" y="1506827"/>
            <a:ext cx="12099235" cy="375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75" y="30076"/>
            <a:ext cx="2292442" cy="12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66556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3" y="274972"/>
            <a:ext cx="9039896" cy="9613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Monetary System</a:t>
            </a:r>
            <a:endParaRPr lang="en-US" sz="4000" b="1" dirty="0">
              <a:solidFill>
                <a:srgbClr val="2E74B5"/>
              </a:solidFill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518" y="1458868"/>
            <a:ext cx="1153947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What if SBP/Govt. declares “No More Money Making”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Currency printing correlated with production of OLIVES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Max number of BITCOINS 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 smtClean="0">
                <a:effectLst/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How many BITCOINS exist 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17 million OR 21 million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 smtClean="0">
                <a:effectLst/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What is the significance of year 2140 and of 2020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Power consumption of Denmark / New Zealand / Ireland</a:t>
            </a:r>
            <a:endParaRPr lang="en-US" sz="3000" dirty="0">
              <a:effectLst/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87" y="30076"/>
            <a:ext cx="2671130" cy="15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87" y="30076"/>
            <a:ext cx="2671130" cy="1502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9492" y="4335380"/>
            <a:ext cx="8925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lerta" pitchFamily="2" charset="0"/>
                <a:ea typeface="Allerta" pitchFamily="2" charset="0"/>
              </a:rPr>
              <a:t>&gt;50% control of hash rate with 3-4 miners</a:t>
            </a:r>
          </a:p>
          <a:p>
            <a:endParaRPr lang="en-US" sz="2400" dirty="0">
              <a:latin typeface="Allerta" pitchFamily="2" charset="0"/>
              <a:ea typeface="Allerta" pitchFamily="2" charset="0"/>
            </a:endParaRPr>
          </a:p>
          <a:p>
            <a:r>
              <a:rPr lang="en-US" sz="2400" dirty="0" smtClean="0">
                <a:latin typeface="Allerta" pitchFamily="2" charset="0"/>
                <a:ea typeface="Allerta" pitchFamily="2" charset="0"/>
              </a:rPr>
              <a:t>&lt; 20 mining entities</a:t>
            </a:r>
          </a:p>
          <a:p>
            <a:endParaRPr lang="en-US" sz="2400" dirty="0" smtClean="0">
              <a:latin typeface="Allerta" pitchFamily="2" charset="0"/>
              <a:ea typeface="Allerta" pitchFamily="2" charset="0"/>
            </a:endParaRPr>
          </a:p>
          <a:p>
            <a:r>
              <a:rPr lang="en-US" sz="2400" dirty="0" smtClean="0">
                <a:latin typeface="Allerta" pitchFamily="2" charset="0"/>
                <a:ea typeface="Allerta" pitchFamily="2" charset="0"/>
              </a:rPr>
              <a:t>44 place if ranked among countries’ power consumption</a:t>
            </a:r>
            <a:endParaRPr lang="en-US" sz="2400" dirty="0">
              <a:latin typeface="Allerta" pitchFamily="2" charset="0"/>
              <a:ea typeface="Allert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4379" y="654676"/>
            <a:ext cx="726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Bitcoin</a:t>
            </a:r>
            <a:r>
              <a:rPr lang="en-US" sz="3200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 Energy Consumption</a:t>
            </a:r>
            <a:endParaRPr lang="en-US" sz="3200" b="1" dirty="0">
              <a:solidFill>
                <a:srgbClr val="2E74B5"/>
              </a:solidFill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610" t="23395" r="7379" b="31017"/>
          <a:stretch/>
        </p:blipFill>
        <p:spPr>
          <a:xfrm>
            <a:off x="1132766" y="1378421"/>
            <a:ext cx="9526138" cy="28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968319" cy="10815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Distributed Ledger </a:t>
            </a:r>
            <a:r>
              <a:rPr lang="en-US" sz="3200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Technology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1446664"/>
            <a:ext cx="11273050" cy="47302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Record of events, </a:t>
            </a: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once </a:t>
            </a:r>
            <a:r>
              <a:rPr lang="en-US" sz="30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entered cannot be altered or deleted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Powerful </a:t>
            </a:r>
            <a:r>
              <a:rPr lang="en-US" sz="30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aspect is the barrier to tampering or deleting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1)cost-efficient</a:t>
            </a:r>
            <a:r>
              <a:rPr lang="en-US" sz="30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, 2) secure and 3) quicker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Historical and current ownership of high-value items.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CONTROL of </a:t>
            </a:r>
            <a:r>
              <a:rPr lang="en-US" sz="3000" dirty="0" err="1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Blockchain</a:t>
            </a:r>
            <a:r>
              <a:rPr lang="en-US" sz="30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: </a:t>
            </a:r>
            <a:endParaRPr lang="en-US" sz="3000" dirty="0" smtClean="0"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1) Permissioned</a:t>
            </a:r>
            <a:r>
              <a:rPr lang="en-US" sz="26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; </a:t>
            </a:r>
            <a:endParaRPr lang="en-US" sz="2600" dirty="0" smtClean="0"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) </a:t>
            </a:r>
            <a:r>
              <a:rPr lang="en-US" sz="26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Permission less</a:t>
            </a:r>
            <a:endParaRPr lang="en-US" sz="2600" dirty="0"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87" y="30076"/>
            <a:ext cx="2671130" cy="15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51478"/>
            <a:ext cx="6968319" cy="10815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Components of DLT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7672" y="1446664"/>
            <a:ext cx="11273050" cy="473029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1. Block; 		2. Chain; 		3. Network</a:t>
            </a:r>
            <a:endParaRPr lang="en-US" sz="3000" dirty="0"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Time </a:t>
            </a:r>
            <a:r>
              <a:rPr lang="en-US" sz="30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bound collection of data that is published into a ledger </a:t>
            </a: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within </a:t>
            </a:r>
            <a:r>
              <a:rPr lang="en-US" sz="30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a given </a:t>
            </a: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period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Data is gathered into a block </a:t>
            </a: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periodically</a:t>
            </a:r>
            <a:endParaRPr lang="en-US" sz="3000" dirty="0"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Factom</a:t>
            </a: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 period is 10 minutes; </a:t>
            </a:r>
            <a:r>
              <a:rPr lang="en-US" sz="3000" dirty="0" err="1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Ethereum</a:t>
            </a: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 period is 15 seconds</a:t>
            </a:r>
            <a:endParaRPr lang="en-US" sz="3000" dirty="0"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Block is made of ENTRIES</a:t>
            </a:r>
            <a:endParaRPr lang="en-US" sz="3000" dirty="0"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87" y="30076"/>
            <a:ext cx="2671130" cy="15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51478"/>
            <a:ext cx="6968319" cy="10815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Chain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7672" y="1446664"/>
            <a:ext cx="11273050" cy="1910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llerta" pitchFamily="2" charset="0"/>
                <a:ea typeface="Allerta" pitchFamily="2" charset="0"/>
              </a:rPr>
              <a:t>Collection </a:t>
            </a:r>
            <a:r>
              <a:rPr lang="en-US" sz="2400" dirty="0">
                <a:latin typeface="Allerta" pitchFamily="2" charset="0"/>
                <a:ea typeface="Allerta" pitchFamily="2" charset="0"/>
              </a:rPr>
              <a:t>of blocks that are linked together referencing hashes from the previous block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HASH is mathematical glue and </a:t>
            </a:r>
            <a:r>
              <a:rPr lang="en-US" sz="2400" u="sng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creates trust</a:t>
            </a:r>
            <a:r>
              <a:rPr lang="en-US" sz="24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87" y="30076"/>
            <a:ext cx="2671130" cy="150251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0068" y="3807724"/>
            <a:ext cx="10315435" cy="240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900" b="1" dirty="0" smtClean="0">
                <a:solidFill>
                  <a:srgbClr val="2E74B5"/>
                </a:solidFill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Network</a:t>
            </a:r>
            <a:endParaRPr lang="en-US" sz="3900" dirty="0" smtClean="0"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Network </a:t>
            </a:r>
            <a:r>
              <a:rPr lang="en-US" sz="24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consists of computers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Nodes are computers or systems operating on a larger network</a:t>
            </a:r>
            <a:r>
              <a:rPr lang="en-US" sz="2400" dirty="0" smtClean="0">
                <a:latin typeface="Allerta" pitchFamily="2" charset="0"/>
                <a:ea typeface="Allerta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Allerta" pitchFamily="2" charset="0"/>
              <a:ea typeface="Allert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398</Words>
  <Application>Microsoft Office PowerPoint</Application>
  <PresentationFormat>Widescreen</PresentationFormat>
  <Paragraphs>73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Allerta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Monetary System</vt:lpstr>
      <vt:lpstr>PowerPoint Presentation</vt:lpstr>
      <vt:lpstr>Distributed Ledger Technology</vt:lpstr>
      <vt:lpstr>Components of DLT</vt:lpstr>
      <vt:lpstr>Chain</vt:lpstr>
      <vt:lpstr>Ethereum Hacked</vt:lpstr>
      <vt:lpstr>PowerPoint Presentation</vt:lpstr>
      <vt:lpstr>DAO HAck</vt:lpstr>
      <vt:lpstr>PowerPoint Presentation</vt:lpstr>
      <vt:lpstr>Challenges</vt:lpstr>
      <vt:lpstr>Challenges</vt:lpstr>
      <vt:lpstr>Summary</vt:lpstr>
      <vt:lpstr>Queries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m.a.riaz</dc:creator>
  <cp:lastModifiedBy>m.a.riaz</cp:lastModifiedBy>
  <cp:revision>61</cp:revision>
  <dcterms:created xsi:type="dcterms:W3CDTF">2017-05-30T17:51:17Z</dcterms:created>
  <dcterms:modified xsi:type="dcterms:W3CDTF">2018-04-03T04:46:24Z</dcterms:modified>
</cp:coreProperties>
</file>