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76" r:id="rId3"/>
    <p:sldId id="333" r:id="rId4"/>
    <p:sldId id="278" r:id="rId5"/>
    <p:sldId id="277" r:id="rId6"/>
    <p:sldId id="314" r:id="rId7"/>
    <p:sldId id="279" r:id="rId8"/>
    <p:sldId id="280" r:id="rId9"/>
    <p:sldId id="281" r:id="rId10"/>
    <p:sldId id="282" r:id="rId11"/>
    <p:sldId id="283" r:id="rId12"/>
    <p:sldId id="284" r:id="rId13"/>
    <p:sldId id="285" r:id="rId14"/>
    <p:sldId id="334" r:id="rId15"/>
    <p:sldId id="287" r:id="rId16"/>
    <p:sldId id="288" r:id="rId17"/>
    <p:sldId id="289" r:id="rId18"/>
    <p:sldId id="290" r:id="rId19"/>
    <p:sldId id="335" r:id="rId20"/>
    <p:sldId id="257" r:id="rId21"/>
    <p:sldId id="298" r:id="rId22"/>
    <p:sldId id="332" r:id="rId23"/>
    <p:sldId id="328" r:id="rId24"/>
    <p:sldId id="337" r:id="rId25"/>
    <p:sldId id="327" r:id="rId26"/>
    <p:sldId id="346" r:id="rId27"/>
    <p:sldId id="338" r:id="rId28"/>
    <p:sldId id="336" r:id="rId29"/>
    <p:sldId id="299" r:id="rId30"/>
    <p:sldId id="303" r:id="rId31"/>
    <p:sldId id="340" r:id="rId32"/>
    <p:sldId id="341" r:id="rId33"/>
    <p:sldId id="342" r:id="rId34"/>
    <p:sldId id="343" r:id="rId35"/>
    <p:sldId id="344" r:id="rId36"/>
    <p:sldId id="307" r:id="rId37"/>
    <p:sldId id="311" r:id="rId38"/>
    <p:sldId id="312" r:id="rId39"/>
    <p:sldId id="339" r:id="rId40"/>
    <p:sldId id="322" r:id="rId41"/>
    <p:sldId id="317" r:id="rId42"/>
    <p:sldId id="318" r:id="rId43"/>
    <p:sldId id="323" r:id="rId44"/>
    <p:sldId id="34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70AA"/>
    <a:srgbClr val="6AAEE0"/>
    <a:srgbClr val="179CBB"/>
    <a:srgbClr val="E73D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0" d="100"/>
          <a:sy n="70" d="100"/>
        </p:scale>
        <p:origin x="7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270780-FE56-421D-99B5-F061E677364B}" type="doc">
      <dgm:prSet loTypeId="urn:microsoft.com/office/officeart/2005/8/layout/hChevron3" loCatId="process" qsTypeId="urn:microsoft.com/office/officeart/2005/8/quickstyle/3d2" qsCatId="3D" csTypeId="urn:microsoft.com/office/officeart/2005/8/colors/accent1_5" csCatId="accent1" phldr="1"/>
      <dgm:spPr/>
    </dgm:pt>
    <dgm:pt modelId="{A1E51C72-C505-4069-B88F-933C753F3B3C}">
      <dgm:prSet phldrT="[Text]"/>
      <dgm:spPr/>
      <dgm:t>
        <a:bodyPr/>
        <a:lstStyle/>
        <a:p>
          <a:r>
            <a:rPr lang="en-US" dirty="0" smtClean="0">
              <a:solidFill>
                <a:schemeClr val="accent5">
                  <a:lumMod val="75000"/>
                </a:schemeClr>
              </a:solidFill>
            </a:rPr>
            <a:t>Orientation of Blockchain</a:t>
          </a:r>
          <a:endParaRPr lang="en-US" dirty="0">
            <a:solidFill>
              <a:schemeClr val="accent5">
                <a:lumMod val="75000"/>
              </a:schemeClr>
            </a:solidFill>
          </a:endParaRPr>
        </a:p>
      </dgm:t>
    </dgm:pt>
    <dgm:pt modelId="{F87FF09B-9FC8-4947-BEE5-20BD2D0E3BB0}" type="parTrans" cxnId="{A9BF4A08-6FF2-469A-BEB4-60A6380013A0}">
      <dgm:prSet/>
      <dgm:spPr/>
      <dgm:t>
        <a:bodyPr/>
        <a:lstStyle/>
        <a:p>
          <a:endParaRPr lang="en-US"/>
        </a:p>
      </dgm:t>
    </dgm:pt>
    <dgm:pt modelId="{FE9C89C1-C9E3-4D5B-9DC9-BA389A9C6427}" type="sibTrans" cxnId="{A9BF4A08-6FF2-469A-BEB4-60A6380013A0}">
      <dgm:prSet/>
      <dgm:spPr/>
      <dgm:t>
        <a:bodyPr/>
        <a:lstStyle/>
        <a:p>
          <a:endParaRPr lang="en-US"/>
        </a:p>
      </dgm:t>
    </dgm:pt>
    <dgm:pt modelId="{30B6FAD1-3975-49B4-B36A-0618D0162765}">
      <dgm:prSet phldrT="[Text]"/>
      <dgm:spPr/>
      <dgm:t>
        <a:bodyPr/>
        <a:lstStyle/>
        <a:p>
          <a:r>
            <a:rPr lang="en-US" dirty="0" smtClean="0">
              <a:solidFill>
                <a:schemeClr val="accent5">
                  <a:lumMod val="75000"/>
                </a:schemeClr>
              </a:solidFill>
            </a:rPr>
            <a:t>Why Blockchain</a:t>
          </a:r>
          <a:endParaRPr lang="en-US" dirty="0">
            <a:solidFill>
              <a:schemeClr val="accent5">
                <a:lumMod val="75000"/>
              </a:schemeClr>
            </a:solidFill>
          </a:endParaRPr>
        </a:p>
      </dgm:t>
    </dgm:pt>
    <dgm:pt modelId="{78FEA5C8-9900-4BBE-B77C-73B30982BABC}" type="parTrans" cxnId="{D2AEB869-E494-4C76-A8C2-952193C11CD7}">
      <dgm:prSet/>
      <dgm:spPr/>
      <dgm:t>
        <a:bodyPr/>
        <a:lstStyle/>
        <a:p>
          <a:endParaRPr lang="en-US"/>
        </a:p>
      </dgm:t>
    </dgm:pt>
    <dgm:pt modelId="{F9F8A4C5-D379-4B90-AFEB-17028815BFFF}" type="sibTrans" cxnId="{D2AEB869-E494-4C76-A8C2-952193C11CD7}">
      <dgm:prSet/>
      <dgm:spPr/>
      <dgm:t>
        <a:bodyPr/>
        <a:lstStyle/>
        <a:p>
          <a:endParaRPr lang="en-US"/>
        </a:p>
      </dgm:t>
    </dgm:pt>
    <dgm:pt modelId="{9E14C86C-11EE-4DE0-B106-00DF5C5FC4A2}">
      <dgm:prSet phldrT="[Text]"/>
      <dgm:spPr/>
      <dgm:t>
        <a:bodyPr/>
        <a:lstStyle/>
        <a:p>
          <a:r>
            <a:rPr lang="en-US" dirty="0" smtClean="0">
              <a:solidFill>
                <a:schemeClr val="accent5">
                  <a:lumMod val="75000"/>
                </a:schemeClr>
              </a:solidFill>
            </a:rPr>
            <a:t>Implications of Blockchain on Islamic Banking</a:t>
          </a:r>
          <a:endParaRPr lang="en-US" dirty="0">
            <a:solidFill>
              <a:schemeClr val="accent5">
                <a:lumMod val="75000"/>
              </a:schemeClr>
            </a:solidFill>
          </a:endParaRPr>
        </a:p>
      </dgm:t>
    </dgm:pt>
    <dgm:pt modelId="{1FF17BF2-6F8F-4883-9A01-E7EC01DFA615}" type="parTrans" cxnId="{E84DC5B6-DA8F-48F8-86BD-B8FF8C8E9562}">
      <dgm:prSet/>
      <dgm:spPr/>
      <dgm:t>
        <a:bodyPr/>
        <a:lstStyle/>
        <a:p>
          <a:endParaRPr lang="en-US"/>
        </a:p>
      </dgm:t>
    </dgm:pt>
    <dgm:pt modelId="{5F2790E2-4E9C-4B36-8D18-43C156554B91}" type="sibTrans" cxnId="{E84DC5B6-DA8F-48F8-86BD-B8FF8C8E9562}">
      <dgm:prSet/>
      <dgm:spPr/>
      <dgm:t>
        <a:bodyPr/>
        <a:lstStyle/>
        <a:p>
          <a:endParaRPr lang="en-US"/>
        </a:p>
      </dgm:t>
    </dgm:pt>
    <dgm:pt modelId="{5BAF86CE-EC9B-4005-A796-A31644B36247}">
      <dgm:prSet phldrT="[Text]"/>
      <dgm:spPr/>
      <dgm:t>
        <a:bodyPr/>
        <a:lstStyle/>
        <a:p>
          <a:r>
            <a:rPr lang="en-US" dirty="0" smtClean="0">
              <a:solidFill>
                <a:schemeClr val="accent5">
                  <a:lumMod val="75000"/>
                </a:schemeClr>
              </a:solidFill>
            </a:rPr>
            <a:t>Challenges &amp; Trends in Blockchain</a:t>
          </a:r>
          <a:endParaRPr lang="en-US" dirty="0">
            <a:solidFill>
              <a:schemeClr val="accent5">
                <a:lumMod val="75000"/>
              </a:schemeClr>
            </a:solidFill>
          </a:endParaRPr>
        </a:p>
      </dgm:t>
    </dgm:pt>
    <dgm:pt modelId="{FD65863B-1910-4255-8B5E-82B8C6BAED1E}" type="parTrans" cxnId="{ACD77A36-8D81-4C2B-9F69-496F7401756F}">
      <dgm:prSet/>
      <dgm:spPr/>
      <dgm:t>
        <a:bodyPr/>
        <a:lstStyle/>
        <a:p>
          <a:endParaRPr lang="en-US"/>
        </a:p>
      </dgm:t>
    </dgm:pt>
    <dgm:pt modelId="{06C4654D-E6BA-4239-9BF4-DE9E1D4DF852}" type="sibTrans" cxnId="{ACD77A36-8D81-4C2B-9F69-496F7401756F}">
      <dgm:prSet/>
      <dgm:spPr/>
      <dgm:t>
        <a:bodyPr/>
        <a:lstStyle/>
        <a:p>
          <a:endParaRPr lang="en-US"/>
        </a:p>
      </dgm:t>
    </dgm:pt>
    <dgm:pt modelId="{EECBD97D-B74E-4C4F-836B-41840B9D2C25}" type="pres">
      <dgm:prSet presAssocID="{80270780-FE56-421D-99B5-F061E677364B}" presName="Name0" presStyleCnt="0">
        <dgm:presLayoutVars>
          <dgm:dir/>
          <dgm:resizeHandles val="exact"/>
        </dgm:presLayoutVars>
      </dgm:prSet>
      <dgm:spPr/>
    </dgm:pt>
    <dgm:pt modelId="{A5EE359C-DAEE-436A-9BCD-A4060A8E3E6E}" type="pres">
      <dgm:prSet presAssocID="{A1E51C72-C505-4069-B88F-933C753F3B3C}" presName="parTxOnly" presStyleLbl="node1" presStyleIdx="0" presStyleCnt="4">
        <dgm:presLayoutVars>
          <dgm:bulletEnabled val="1"/>
        </dgm:presLayoutVars>
      </dgm:prSet>
      <dgm:spPr/>
      <dgm:t>
        <a:bodyPr/>
        <a:lstStyle/>
        <a:p>
          <a:endParaRPr lang="en-US"/>
        </a:p>
      </dgm:t>
    </dgm:pt>
    <dgm:pt modelId="{2C2B8C01-50DC-4A84-B1B1-F2347FA0A3F5}" type="pres">
      <dgm:prSet presAssocID="{FE9C89C1-C9E3-4D5B-9DC9-BA389A9C6427}" presName="parSpace" presStyleCnt="0"/>
      <dgm:spPr/>
    </dgm:pt>
    <dgm:pt modelId="{0B4EA01C-9108-41D0-9343-6434AC8795F4}" type="pres">
      <dgm:prSet presAssocID="{30B6FAD1-3975-49B4-B36A-0618D0162765}" presName="parTxOnly" presStyleLbl="node1" presStyleIdx="1" presStyleCnt="4">
        <dgm:presLayoutVars>
          <dgm:bulletEnabled val="1"/>
        </dgm:presLayoutVars>
      </dgm:prSet>
      <dgm:spPr/>
      <dgm:t>
        <a:bodyPr/>
        <a:lstStyle/>
        <a:p>
          <a:endParaRPr lang="en-US"/>
        </a:p>
      </dgm:t>
    </dgm:pt>
    <dgm:pt modelId="{68DE3786-9A8B-44EB-9D13-63CB5F717CE7}" type="pres">
      <dgm:prSet presAssocID="{F9F8A4C5-D379-4B90-AFEB-17028815BFFF}" presName="parSpace" presStyleCnt="0"/>
      <dgm:spPr/>
    </dgm:pt>
    <dgm:pt modelId="{E700CCB3-D85E-46EC-9DE9-2AD32F853AAE}" type="pres">
      <dgm:prSet presAssocID="{9E14C86C-11EE-4DE0-B106-00DF5C5FC4A2}" presName="parTxOnly" presStyleLbl="node1" presStyleIdx="2" presStyleCnt="4">
        <dgm:presLayoutVars>
          <dgm:bulletEnabled val="1"/>
        </dgm:presLayoutVars>
      </dgm:prSet>
      <dgm:spPr/>
      <dgm:t>
        <a:bodyPr/>
        <a:lstStyle/>
        <a:p>
          <a:endParaRPr lang="en-US"/>
        </a:p>
      </dgm:t>
    </dgm:pt>
    <dgm:pt modelId="{5500BE50-CE90-4EDC-98E4-779DDC6696B6}" type="pres">
      <dgm:prSet presAssocID="{5F2790E2-4E9C-4B36-8D18-43C156554B91}" presName="parSpace" presStyleCnt="0"/>
      <dgm:spPr/>
    </dgm:pt>
    <dgm:pt modelId="{75F6474A-9EBC-43D2-B70B-BEA83C9DCDEF}" type="pres">
      <dgm:prSet presAssocID="{5BAF86CE-EC9B-4005-A796-A31644B36247}" presName="parTxOnly" presStyleLbl="node1" presStyleIdx="3" presStyleCnt="4">
        <dgm:presLayoutVars>
          <dgm:bulletEnabled val="1"/>
        </dgm:presLayoutVars>
      </dgm:prSet>
      <dgm:spPr/>
      <dgm:t>
        <a:bodyPr/>
        <a:lstStyle/>
        <a:p>
          <a:endParaRPr lang="en-US"/>
        </a:p>
      </dgm:t>
    </dgm:pt>
  </dgm:ptLst>
  <dgm:cxnLst>
    <dgm:cxn modelId="{D2AEB869-E494-4C76-A8C2-952193C11CD7}" srcId="{80270780-FE56-421D-99B5-F061E677364B}" destId="{30B6FAD1-3975-49B4-B36A-0618D0162765}" srcOrd="1" destOrd="0" parTransId="{78FEA5C8-9900-4BBE-B77C-73B30982BABC}" sibTransId="{F9F8A4C5-D379-4B90-AFEB-17028815BFFF}"/>
    <dgm:cxn modelId="{800FDA9A-85F9-4B60-93D5-C2DD239ADCE8}" type="presOf" srcId="{9E14C86C-11EE-4DE0-B106-00DF5C5FC4A2}" destId="{E700CCB3-D85E-46EC-9DE9-2AD32F853AAE}" srcOrd="0" destOrd="0" presId="urn:microsoft.com/office/officeart/2005/8/layout/hChevron3"/>
    <dgm:cxn modelId="{E84DC5B6-DA8F-48F8-86BD-B8FF8C8E9562}" srcId="{80270780-FE56-421D-99B5-F061E677364B}" destId="{9E14C86C-11EE-4DE0-B106-00DF5C5FC4A2}" srcOrd="2" destOrd="0" parTransId="{1FF17BF2-6F8F-4883-9A01-E7EC01DFA615}" sibTransId="{5F2790E2-4E9C-4B36-8D18-43C156554B91}"/>
    <dgm:cxn modelId="{A9BF4A08-6FF2-469A-BEB4-60A6380013A0}" srcId="{80270780-FE56-421D-99B5-F061E677364B}" destId="{A1E51C72-C505-4069-B88F-933C753F3B3C}" srcOrd="0" destOrd="0" parTransId="{F87FF09B-9FC8-4947-BEE5-20BD2D0E3BB0}" sibTransId="{FE9C89C1-C9E3-4D5B-9DC9-BA389A9C6427}"/>
    <dgm:cxn modelId="{967F8818-9B94-4542-9C02-E9BFEFF80182}" type="presOf" srcId="{A1E51C72-C505-4069-B88F-933C753F3B3C}" destId="{A5EE359C-DAEE-436A-9BCD-A4060A8E3E6E}" srcOrd="0" destOrd="0" presId="urn:microsoft.com/office/officeart/2005/8/layout/hChevron3"/>
    <dgm:cxn modelId="{E5C489DA-2033-427B-9D28-85F1F9012460}" type="presOf" srcId="{30B6FAD1-3975-49B4-B36A-0618D0162765}" destId="{0B4EA01C-9108-41D0-9343-6434AC8795F4}" srcOrd="0" destOrd="0" presId="urn:microsoft.com/office/officeart/2005/8/layout/hChevron3"/>
    <dgm:cxn modelId="{ACD77A36-8D81-4C2B-9F69-496F7401756F}" srcId="{80270780-FE56-421D-99B5-F061E677364B}" destId="{5BAF86CE-EC9B-4005-A796-A31644B36247}" srcOrd="3" destOrd="0" parTransId="{FD65863B-1910-4255-8B5E-82B8C6BAED1E}" sibTransId="{06C4654D-E6BA-4239-9BF4-DE9E1D4DF852}"/>
    <dgm:cxn modelId="{DC59CA50-5899-4E51-9775-532288C1F379}" type="presOf" srcId="{80270780-FE56-421D-99B5-F061E677364B}" destId="{EECBD97D-B74E-4C4F-836B-41840B9D2C25}" srcOrd="0" destOrd="0" presId="urn:microsoft.com/office/officeart/2005/8/layout/hChevron3"/>
    <dgm:cxn modelId="{B1C766D8-C681-4745-A264-5BE732A2B651}" type="presOf" srcId="{5BAF86CE-EC9B-4005-A796-A31644B36247}" destId="{75F6474A-9EBC-43D2-B70B-BEA83C9DCDEF}" srcOrd="0" destOrd="0" presId="urn:microsoft.com/office/officeart/2005/8/layout/hChevron3"/>
    <dgm:cxn modelId="{7A8E521F-A753-4829-9F2C-B871EF5C6178}" type="presParOf" srcId="{EECBD97D-B74E-4C4F-836B-41840B9D2C25}" destId="{A5EE359C-DAEE-436A-9BCD-A4060A8E3E6E}" srcOrd="0" destOrd="0" presId="urn:microsoft.com/office/officeart/2005/8/layout/hChevron3"/>
    <dgm:cxn modelId="{65246445-A9F4-4FFD-BC8F-10623BDC9365}" type="presParOf" srcId="{EECBD97D-B74E-4C4F-836B-41840B9D2C25}" destId="{2C2B8C01-50DC-4A84-B1B1-F2347FA0A3F5}" srcOrd="1" destOrd="0" presId="urn:microsoft.com/office/officeart/2005/8/layout/hChevron3"/>
    <dgm:cxn modelId="{3145691B-CBB9-4DCC-AE8F-77E1A711C57A}" type="presParOf" srcId="{EECBD97D-B74E-4C4F-836B-41840B9D2C25}" destId="{0B4EA01C-9108-41D0-9343-6434AC8795F4}" srcOrd="2" destOrd="0" presId="urn:microsoft.com/office/officeart/2005/8/layout/hChevron3"/>
    <dgm:cxn modelId="{30F1A9C9-E87C-4E0F-B970-2A20A5D071A8}" type="presParOf" srcId="{EECBD97D-B74E-4C4F-836B-41840B9D2C25}" destId="{68DE3786-9A8B-44EB-9D13-63CB5F717CE7}" srcOrd="3" destOrd="0" presId="urn:microsoft.com/office/officeart/2005/8/layout/hChevron3"/>
    <dgm:cxn modelId="{372A9C4D-F96D-40AB-85AD-397C74B7D30E}" type="presParOf" srcId="{EECBD97D-B74E-4C4F-836B-41840B9D2C25}" destId="{E700CCB3-D85E-46EC-9DE9-2AD32F853AAE}" srcOrd="4" destOrd="0" presId="urn:microsoft.com/office/officeart/2005/8/layout/hChevron3"/>
    <dgm:cxn modelId="{F1F04C07-BCB2-4EC0-9CEB-490AA6094674}" type="presParOf" srcId="{EECBD97D-B74E-4C4F-836B-41840B9D2C25}" destId="{5500BE50-CE90-4EDC-98E4-779DDC6696B6}" srcOrd="5" destOrd="0" presId="urn:microsoft.com/office/officeart/2005/8/layout/hChevron3"/>
    <dgm:cxn modelId="{C8F6E094-2E39-4FA1-B06B-35775618EB5D}" type="presParOf" srcId="{EECBD97D-B74E-4C4F-836B-41840B9D2C25}" destId="{75F6474A-9EBC-43D2-B70B-BEA83C9DCDEF}"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E359C-DAEE-436A-9BCD-A4060A8E3E6E}">
      <dsp:nvSpPr>
        <dsp:cNvPr id="0" name=""/>
        <dsp:cNvSpPr/>
      </dsp:nvSpPr>
      <dsp:spPr>
        <a:xfrm>
          <a:off x="3391" y="2028860"/>
          <a:ext cx="3402364" cy="1360945"/>
        </a:xfrm>
        <a:prstGeom prst="homePlate">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accent5">
                  <a:lumMod val="75000"/>
                </a:schemeClr>
              </a:solidFill>
            </a:rPr>
            <a:t>Orientation of Blockchain</a:t>
          </a:r>
          <a:endParaRPr lang="en-US" sz="2400" kern="1200" dirty="0">
            <a:solidFill>
              <a:schemeClr val="accent5">
                <a:lumMod val="75000"/>
              </a:schemeClr>
            </a:solidFill>
          </a:endParaRPr>
        </a:p>
      </dsp:txBody>
      <dsp:txXfrm>
        <a:off x="3391" y="2028860"/>
        <a:ext cx="3062128" cy="1360945"/>
      </dsp:txXfrm>
    </dsp:sp>
    <dsp:sp modelId="{0B4EA01C-9108-41D0-9343-6434AC8795F4}">
      <dsp:nvSpPr>
        <dsp:cNvPr id="0" name=""/>
        <dsp:cNvSpPr/>
      </dsp:nvSpPr>
      <dsp:spPr>
        <a:xfrm>
          <a:off x="2725283" y="2028860"/>
          <a:ext cx="3402364" cy="1360945"/>
        </a:xfrm>
        <a:prstGeom prst="chevron">
          <a:avLst/>
        </a:prstGeom>
        <a:gradFill rotWithShape="0">
          <a:gsLst>
            <a:gs pos="0">
              <a:schemeClr val="accent1">
                <a:alpha val="90000"/>
                <a:hueOff val="0"/>
                <a:satOff val="0"/>
                <a:lumOff val="0"/>
                <a:alphaOff val="-13333"/>
                <a:satMod val="103000"/>
                <a:lumMod val="102000"/>
                <a:tint val="94000"/>
              </a:schemeClr>
            </a:gs>
            <a:gs pos="50000">
              <a:schemeClr val="accent1">
                <a:alpha val="90000"/>
                <a:hueOff val="0"/>
                <a:satOff val="0"/>
                <a:lumOff val="0"/>
                <a:alphaOff val="-13333"/>
                <a:satMod val="110000"/>
                <a:lumMod val="100000"/>
                <a:shade val="100000"/>
              </a:schemeClr>
            </a:gs>
            <a:gs pos="100000">
              <a:schemeClr val="accent1">
                <a:alpha val="90000"/>
                <a:hueOff val="0"/>
                <a:satOff val="0"/>
                <a:lumOff val="0"/>
                <a:alphaOff val="-13333"/>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accent5">
                  <a:lumMod val="75000"/>
                </a:schemeClr>
              </a:solidFill>
            </a:rPr>
            <a:t>Why Blockchain</a:t>
          </a:r>
          <a:endParaRPr lang="en-US" sz="2400" kern="1200" dirty="0">
            <a:solidFill>
              <a:schemeClr val="accent5">
                <a:lumMod val="75000"/>
              </a:schemeClr>
            </a:solidFill>
          </a:endParaRPr>
        </a:p>
      </dsp:txBody>
      <dsp:txXfrm>
        <a:off x="3405756" y="2028860"/>
        <a:ext cx="2041419" cy="1360945"/>
      </dsp:txXfrm>
    </dsp:sp>
    <dsp:sp modelId="{E700CCB3-D85E-46EC-9DE9-2AD32F853AAE}">
      <dsp:nvSpPr>
        <dsp:cNvPr id="0" name=""/>
        <dsp:cNvSpPr/>
      </dsp:nvSpPr>
      <dsp:spPr>
        <a:xfrm>
          <a:off x="5447175" y="2028860"/>
          <a:ext cx="3402364" cy="1360945"/>
        </a:xfrm>
        <a:prstGeom prst="chevron">
          <a:avLst/>
        </a:prstGeom>
        <a:gradFill rotWithShape="0">
          <a:gsLst>
            <a:gs pos="0">
              <a:schemeClr val="accent1">
                <a:alpha val="90000"/>
                <a:hueOff val="0"/>
                <a:satOff val="0"/>
                <a:lumOff val="0"/>
                <a:alphaOff val="-26667"/>
                <a:satMod val="103000"/>
                <a:lumMod val="102000"/>
                <a:tint val="94000"/>
              </a:schemeClr>
            </a:gs>
            <a:gs pos="50000">
              <a:schemeClr val="accent1">
                <a:alpha val="90000"/>
                <a:hueOff val="0"/>
                <a:satOff val="0"/>
                <a:lumOff val="0"/>
                <a:alphaOff val="-26667"/>
                <a:satMod val="110000"/>
                <a:lumMod val="100000"/>
                <a:shade val="100000"/>
              </a:schemeClr>
            </a:gs>
            <a:gs pos="100000">
              <a:schemeClr val="accent1">
                <a:alpha val="90000"/>
                <a:hueOff val="0"/>
                <a:satOff val="0"/>
                <a:lumOff val="0"/>
                <a:alphaOff val="-26667"/>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accent5">
                  <a:lumMod val="75000"/>
                </a:schemeClr>
              </a:solidFill>
            </a:rPr>
            <a:t>Implications of Blockchain on Islamic Banking</a:t>
          </a:r>
          <a:endParaRPr lang="en-US" sz="2400" kern="1200" dirty="0">
            <a:solidFill>
              <a:schemeClr val="accent5">
                <a:lumMod val="75000"/>
              </a:schemeClr>
            </a:solidFill>
          </a:endParaRPr>
        </a:p>
      </dsp:txBody>
      <dsp:txXfrm>
        <a:off x="6127648" y="2028860"/>
        <a:ext cx="2041419" cy="1360945"/>
      </dsp:txXfrm>
    </dsp:sp>
    <dsp:sp modelId="{75F6474A-9EBC-43D2-B70B-BEA83C9DCDEF}">
      <dsp:nvSpPr>
        <dsp:cNvPr id="0" name=""/>
        <dsp:cNvSpPr/>
      </dsp:nvSpPr>
      <dsp:spPr>
        <a:xfrm>
          <a:off x="8169066" y="2028860"/>
          <a:ext cx="3402364" cy="1360945"/>
        </a:xfrm>
        <a:prstGeom prst="chevron">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accent5">
                  <a:lumMod val="75000"/>
                </a:schemeClr>
              </a:solidFill>
            </a:rPr>
            <a:t>Challenges &amp; Trends in Blockchain</a:t>
          </a:r>
          <a:endParaRPr lang="en-US" sz="2400" kern="1200" dirty="0">
            <a:solidFill>
              <a:schemeClr val="accent5">
                <a:lumMod val="75000"/>
              </a:schemeClr>
            </a:solidFill>
          </a:endParaRPr>
        </a:p>
      </dsp:txBody>
      <dsp:txXfrm>
        <a:off x="8849539" y="2028860"/>
        <a:ext cx="2041419" cy="136094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0C42F8-3247-4FC1-A4B7-33F29844811E}" type="datetimeFigureOut">
              <a:rPr lang="en-US" smtClean="0"/>
              <a:t>4/3/2018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7C6A51-DA98-4BC9-B1D5-FB62FE87E5F5}" type="slidenum">
              <a:rPr lang="en-US" smtClean="0"/>
              <a:t>‹#›</a:t>
            </a:fld>
            <a:endParaRPr lang="en-US"/>
          </a:p>
        </p:txBody>
      </p:sp>
    </p:spTree>
    <p:extLst>
      <p:ext uri="{BB962C8B-B14F-4D97-AF65-F5344CB8AC3E}">
        <p14:creationId xmlns:p14="http://schemas.microsoft.com/office/powerpoint/2010/main" val="2144561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When we hear about BC – what’s the next word or concept comes to your mind? Cryptocurrency</a:t>
            </a:r>
            <a:r>
              <a:rPr lang="en-US" baseline="0" dirty="0" smtClean="0"/>
              <a:t> </a:t>
            </a:r>
            <a:endParaRPr lang="en-US" dirty="0" smtClean="0"/>
          </a:p>
          <a:p>
            <a:pPr marL="171450" indent="-171450">
              <a:buFont typeface="Arial" panose="020B0604020202020204" pitchFamily="34" charset="0"/>
              <a:buChar char="•"/>
            </a:pPr>
            <a:r>
              <a:rPr lang="en-US" dirty="0" smtClean="0"/>
              <a:t>Nuts &amp; Bolts</a:t>
            </a:r>
            <a:r>
              <a:rPr lang="en-US" baseline="0" dirty="0" smtClean="0"/>
              <a:t> of BC Technical side – more on strategic side </a:t>
            </a:r>
            <a:endParaRPr lang="en-US" dirty="0"/>
          </a:p>
        </p:txBody>
      </p:sp>
      <p:sp>
        <p:nvSpPr>
          <p:cNvPr id="4" name="Slide Number Placeholder 3"/>
          <p:cNvSpPr>
            <a:spLocks noGrp="1"/>
          </p:cNvSpPr>
          <p:nvPr>
            <p:ph type="sldNum" sz="quarter" idx="10"/>
          </p:nvPr>
        </p:nvSpPr>
        <p:spPr/>
        <p:txBody>
          <a:bodyPr/>
          <a:lstStyle/>
          <a:p>
            <a:fld id="{67F9D98F-425B-4870-BA9B-8D733BD9EDFF}" type="slidenum">
              <a:rPr lang="en-US" smtClean="0"/>
              <a:t>4</a:t>
            </a:fld>
            <a:endParaRPr lang="en-US"/>
          </a:p>
        </p:txBody>
      </p:sp>
    </p:spTree>
    <p:extLst>
      <p:ext uri="{BB962C8B-B14F-4D97-AF65-F5344CB8AC3E}">
        <p14:creationId xmlns:p14="http://schemas.microsoft.com/office/powerpoint/2010/main" val="2620932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blockchain-enabled track and trace technology</a:t>
            </a:r>
          </a:p>
          <a:p>
            <a:r>
              <a:rPr lang="en-US" dirty="0" smtClean="0"/>
              <a:t>At the crux of the product is blockchain-enabled track and trace technology, which helps manufacturers with complex supply chains ensure that products are traceable at every node.</a:t>
            </a:r>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20</a:t>
            </a:fld>
            <a:endParaRPr lang="en-US"/>
          </a:p>
        </p:txBody>
      </p:sp>
    </p:spTree>
    <p:extLst>
      <p:ext uri="{BB962C8B-B14F-4D97-AF65-F5344CB8AC3E}">
        <p14:creationId xmlns:p14="http://schemas.microsoft.com/office/powerpoint/2010/main" val="1336163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allows for tracking and tracing goods at every point of the supply chain. Enabling all of this technology together reduces stock wastage, increases efficiency and allows companies to have greater control over their supply chains.</a:t>
            </a:r>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21</a:t>
            </a:fld>
            <a:endParaRPr lang="en-US"/>
          </a:p>
        </p:txBody>
      </p:sp>
    </p:spTree>
    <p:extLst>
      <p:ext uri="{BB962C8B-B14F-4D97-AF65-F5344CB8AC3E}">
        <p14:creationId xmlns:p14="http://schemas.microsoft.com/office/powerpoint/2010/main" val="1550381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Through smart contracts automation of the entire contractual process for Islamic institutions, alleviating the additional administrative and legal complexities and redundancies associated with Sharia-compliant financial products</a:t>
            </a:r>
          </a:p>
        </p:txBody>
      </p:sp>
      <p:sp>
        <p:nvSpPr>
          <p:cNvPr id="4" name="Slide Number Placeholder 3"/>
          <p:cNvSpPr>
            <a:spLocks noGrp="1"/>
          </p:cNvSpPr>
          <p:nvPr>
            <p:ph type="sldNum" sz="quarter" idx="10"/>
          </p:nvPr>
        </p:nvSpPr>
        <p:spPr/>
        <p:txBody>
          <a:bodyPr/>
          <a:lstStyle/>
          <a:p>
            <a:fld id="{0F7C6A51-DA98-4BC9-B1D5-FB62FE87E5F5}" type="slidenum">
              <a:rPr lang="en-US" smtClean="0"/>
              <a:t>23</a:t>
            </a:fld>
            <a:endParaRPr lang="en-US"/>
          </a:p>
        </p:txBody>
      </p:sp>
    </p:spTree>
    <p:extLst>
      <p:ext uri="{BB962C8B-B14F-4D97-AF65-F5344CB8AC3E}">
        <p14:creationId xmlns:p14="http://schemas.microsoft.com/office/powerpoint/2010/main" val="3778552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 blockchain company </a:t>
            </a:r>
            <a:r>
              <a:rPr lang="en-US" dirty="0" err="1" smtClean="0"/>
              <a:t>Skuchain</a:t>
            </a:r>
            <a:r>
              <a:rPr lang="en-US" dirty="0" smtClean="0"/>
              <a:t> has partnered with Japanese tech giant NTT Data to build a blockchain platform for supply chain and logistics management.</a:t>
            </a:r>
            <a:endParaRPr lang="en-US" dirty="0" smtClean="0"/>
          </a:p>
        </p:txBody>
      </p:sp>
      <p:sp>
        <p:nvSpPr>
          <p:cNvPr id="4" name="Slide Number Placeholder 3"/>
          <p:cNvSpPr>
            <a:spLocks noGrp="1"/>
          </p:cNvSpPr>
          <p:nvPr>
            <p:ph type="sldNum" sz="quarter" idx="10"/>
          </p:nvPr>
        </p:nvSpPr>
        <p:spPr/>
        <p:txBody>
          <a:bodyPr/>
          <a:lstStyle/>
          <a:p>
            <a:fld id="{0F7C6A51-DA98-4BC9-B1D5-FB62FE87E5F5}" type="slidenum">
              <a:rPr lang="en-US" smtClean="0"/>
              <a:t>24</a:t>
            </a:fld>
            <a:endParaRPr lang="en-US"/>
          </a:p>
        </p:txBody>
      </p:sp>
    </p:spTree>
    <p:extLst>
      <p:ext uri="{BB962C8B-B14F-4D97-AF65-F5344CB8AC3E}">
        <p14:creationId xmlns:p14="http://schemas.microsoft.com/office/powerpoint/2010/main" val="4144108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25</a:t>
            </a:fld>
            <a:endParaRPr lang="en-US"/>
          </a:p>
        </p:txBody>
      </p:sp>
    </p:spTree>
    <p:extLst>
      <p:ext uri="{BB962C8B-B14F-4D97-AF65-F5344CB8AC3E}">
        <p14:creationId xmlns:p14="http://schemas.microsoft.com/office/powerpoint/2010/main" val="1067410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26</a:t>
            </a:fld>
            <a:endParaRPr lang="en-US"/>
          </a:p>
        </p:txBody>
      </p:sp>
    </p:spTree>
    <p:extLst>
      <p:ext uri="{BB962C8B-B14F-4D97-AF65-F5344CB8AC3E}">
        <p14:creationId xmlns:p14="http://schemas.microsoft.com/office/powerpoint/2010/main" val="4143984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27</a:t>
            </a:fld>
            <a:endParaRPr lang="en-US"/>
          </a:p>
        </p:txBody>
      </p:sp>
    </p:spTree>
    <p:extLst>
      <p:ext uri="{BB962C8B-B14F-4D97-AF65-F5344CB8AC3E}">
        <p14:creationId xmlns:p14="http://schemas.microsoft.com/office/powerpoint/2010/main" val="2909076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0F7C6A51-DA98-4BC9-B1D5-FB62FE87E5F5}" type="slidenum">
              <a:rPr lang="en-US" smtClean="0"/>
              <a:t>28</a:t>
            </a:fld>
            <a:endParaRPr lang="en-US"/>
          </a:p>
        </p:txBody>
      </p:sp>
    </p:spTree>
    <p:extLst>
      <p:ext uri="{BB962C8B-B14F-4D97-AF65-F5344CB8AC3E}">
        <p14:creationId xmlns:p14="http://schemas.microsoft.com/office/powerpoint/2010/main" val="1183470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30</a:t>
            </a:fld>
            <a:endParaRPr lang="en-US"/>
          </a:p>
        </p:txBody>
      </p:sp>
    </p:spTree>
    <p:extLst>
      <p:ext uri="{BB962C8B-B14F-4D97-AF65-F5344CB8AC3E}">
        <p14:creationId xmlns:p14="http://schemas.microsoft.com/office/powerpoint/2010/main" val="749489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31</a:t>
            </a:fld>
            <a:endParaRPr lang="en-US"/>
          </a:p>
        </p:txBody>
      </p:sp>
    </p:spTree>
    <p:extLst>
      <p:ext uri="{BB962C8B-B14F-4D97-AF65-F5344CB8AC3E}">
        <p14:creationId xmlns:p14="http://schemas.microsoft.com/office/powerpoint/2010/main" val="3851884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We’ll</a:t>
            </a:r>
            <a:r>
              <a:rPr lang="en-US" baseline="0" dirty="0" smtClean="0"/>
              <a:t> see the applications of BC in world of work – </a:t>
            </a:r>
          </a:p>
          <a:p>
            <a:pPr marL="228600" indent="-228600">
              <a:buFont typeface="+mj-lt"/>
              <a:buAutoNum type="arabicPeriod"/>
            </a:pPr>
            <a:r>
              <a:rPr lang="en-US" baseline="0" dirty="0" smtClean="0"/>
              <a:t>In specific in Banks &amp; Financial industry space</a:t>
            </a:r>
          </a:p>
          <a:p>
            <a:pPr marL="228600" indent="-228600">
              <a:buFont typeface="+mj-lt"/>
              <a:buAutoNum type="arabicPeriod"/>
            </a:pPr>
            <a:r>
              <a:rPr lang="en-US" baseline="0" dirty="0" smtClean="0"/>
              <a:t>The objective is to provide fruit for thought for coming up with start up/innovation lab for getting into BC bandwagon</a:t>
            </a:r>
          </a:p>
          <a:p>
            <a:pPr marL="228600" indent="-228600">
              <a:buFont typeface="+mj-lt"/>
              <a:buAutoNum type="arabicPeriod"/>
            </a:pPr>
            <a:r>
              <a:rPr lang="en-US" baseline="0" dirty="0" smtClean="0"/>
              <a:t>And up-skill you guys with contemporary technology to take it from BUZZ word to Lines of Business</a:t>
            </a:r>
            <a:endParaRPr lang="en-US" dirty="0"/>
          </a:p>
        </p:txBody>
      </p:sp>
      <p:sp>
        <p:nvSpPr>
          <p:cNvPr id="4" name="Slide Number Placeholder 3"/>
          <p:cNvSpPr>
            <a:spLocks noGrp="1"/>
          </p:cNvSpPr>
          <p:nvPr>
            <p:ph type="sldNum" sz="quarter" idx="10"/>
          </p:nvPr>
        </p:nvSpPr>
        <p:spPr/>
        <p:txBody>
          <a:bodyPr/>
          <a:lstStyle/>
          <a:p>
            <a:fld id="{67F9D98F-425B-4870-BA9B-8D733BD9EDFF}" type="slidenum">
              <a:rPr lang="en-US" smtClean="0"/>
              <a:t>5</a:t>
            </a:fld>
            <a:endParaRPr lang="en-US"/>
          </a:p>
        </p:txBody>
      </p:sp>
    </p:spTree>
    <p:extLst>
      <p:ext uri="{BB962C8B-B14F-4D97-AF65-F5344CB8AC3E}">
        <p14:creationId xmlns:p14="http://schemas.microsoft.com/office/powerpoint/2010/main" val="722216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32</a:t>
            </a:fld>
            <a:endParaRPr lang="en-US"/>
          </a:p>
        </p:txBody>
      </p:sp>
    </p:spTree>
    <p:extLst>
      <p:ext uri="{BB962C8B-B14F-4D97-AF65-F5344CB8AC3E}">
        <p14:creationId xmlns:p14="http://schemas.microsoft.com/office/powerpoint/2010/main" val="1510514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33</a:t>
            </a:fld>
            <a:endParaRPr lang="en-US"/>
          </a:p>
        </p:txBody>
      </p:sp>
    </p:spTree>
    <p:extLst>
      <p:ext uri="{BB962C8B-B14F-4D97-AF65-F5344CB8AC3E}">
        <p14:creationId xmlns:p14="http://schemas.microsoft.com/office/powerpoint/2010/main" val="555003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34</a:t>
            </a:fld>
            <a:endParaRPr lang="en-US"/>
          </a:p>
        </p:txBody>
      </p:sp>
    </p:spTree>
    <p:extLst>
      <p:ext uri="{BB962C8B-B14F-4D97-AF65-F5344CB8AC3E}">
        <p14:creationId xmlns:p14="http://schemas.microsoft.com/office/powerpoint/2010/main" val="2372357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35</a:t>
            </a:fld>
            <a:endParaRPr lang="en-US"/>
          </a:p>
        </p:txBody>
      </p:sp>
    </p:spTree>
    <p:extLst>
      <p:ext uri="{BB962C8B-B14F-4D97-AF65-F5344CB8AC3E}">
        <p14:creationId xmlns:p14="http://schemas.microsoft.com/office/powerpoint/2010/main" val="3646151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smtClean="0"/>
              <a:t>The “novelty” of such a technology makes it harder for people to understand the solution domain, </a:t>
            </a:r>
          </a:p>
          <a:p>
            <a:pPr marL="285750" indent="-285750">
              <a:buFont typeface="Arial" panose="020B0604020202020204" pitchFamily="34" charset="0"/>
              <a:buChar char="•"/>
            </a:pPr>
            <a:r>
              <a:rPr lang="en-US" dirty="0" smtClean="0"/>
              <a:t>While its “complexity” requires a larger institutional change to foster an easy adoption.</a:t>
            </a:r>
          </a:p>
          <a:p>
            <a:pPr marL="285750" indent="-285750">
              <a:buFont typeface="Arial" panose="020B0604020202020204" pitchFamily="34" charset="0"/>
              <a:buChar char="•"/>
            </a:pPr>
            <a:r>
              <a:rPr lang="en-US" dirty="0" smtClean="0"/>
              <a:t>Crossing the Bubble Burst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https://courses.edx.org/courses/course-v1:LinuxFoundationX+LFS171x+3T2017/courseware/4bdba5353739430592043585c7fbf044/db02e6d2659642fcaae23847166ddd9c/?activate_block_id=block-v1%3ALinuxFoundationX%2BLFS171x%2B3T2017%2Btype%40sequential%2Bblock%40db02e6d2659642fcaae23847166ddd9c</a:t>
            </a:r>
          </a:p>
          <a:p>
            <a:r>
              <a:rPr lang="en-US" dirty="0" smtClean="0"/>
              <a:t>Separate Hype from Implementation Realities</a:t>
            </a:r>
          </a:p>
          <a:p>
            <a:r>
              <a:rPr lang="en-US" dirty="0" smtClean="0"/>
              <a:t>Religious interpretations </a:t>
            </a:r>
          </a:p>
          <a:p>
            <a:r>
              <a:rPr lang="en-US" dirty="0" smtClean="0"/>
              <a:t>Regulations to certain degree is critical</a:t>
            </a:r>
          </a:p>
          <a:p>
            <a:r>
              <a:rPr lang="en-US" dirty="0" smtClean="0"/>
              <a:t>It may look like it defeats the purpose of decentralize currency </a:t>
            </a:r>
          </a:p>
          <a:p>
            <a:r>
              <a:rPr lang="en-US" dirty="0" smtClean="0"/>
              <a:t>Too much of anything even love is not healthy</a:t>
            </a:r>
          </a:p>
          <a:p>
            <a:r>
              <a:rPr lang="en-US" dirty="0" smtClean="0"/>
              <a:t>Balance would be “name of game” to protect the wider interest of public</a:t>
            </a:r>
          </a:p>
          <a:p>
            <a:pPr marL="285750" indent="-28575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fld id="{67F9D98F-425B-4870-BA9B-8D733BD9EDFF}" type="slidenum">
              <a:rPr lang="en-US" smtClean="0"/>
              <a:t>37</a:t>
            </a:fld>
            <a:endParaRPr lang="en-US" dirty="0"/>
          </a:p>
        </p:txBody>
      </p:sp>
    </p:spTree>
    <p:extLst>
      <p:ext uri="{BB962C8B-B14F-4D97-AF65-F5344CB8AC3E}">
        <p14:creationId xmlns:p14="http://schemas.microsoft.com/office/powerpoint/2010/main" val="3103571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7F9D98F-425B-4870-BA9B-8D733BD9EDFF}" type="slidenum">
              <a:rPr lang="en-US" smtClean="0"/>
              <a:t>38</a:t>
            </a:fld>
            <a:endParaRPr lang="en-US" dirty="0"/>
          </a:p>
        </p:txBody>
      </p:sp>
    </p:spTree>
    <p:extLst>
      <p:ext uri="{BB962C8B-B14F-4D97-AF65-F5344CB8AC3E}">
        <p14:creationId xmlns:p14="http://schemas.microsoft.com/office/powerpoint/2010/main" val="4077758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7F9D98F-425B-4870-BA9B-8D733BD9EDFF}" type="slidenum">
              <a:rPr lang="en-US" smtClean="0"/>
              <a:t>39</a:t>
            </a:fld>
            <a:endParaRPr lang="en-US" dirty="0"/>
          </a:p>
        </p:txBody>
      </p:sp>
    </p:spTree>
    <p:extLst>
      <p:ext uri="{BB962C8B-B14F-4D97-AF65-F5344CB8AC3E}">
        <p14:creationId xmlns:p14="http://schemas.microsoft.com/office/powerpoint/2010/main" val="254166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F9D98F-425B-4870-BA9B-8D733BD9EDFF}" type="slidenum">
              <a:rPr lang="en-US" smtClean="0"/>
              <a:t>41</a:t>
            </a:fld>
            <a:endParaRPr lang="en-US" dirty="0"/>
          </a:p>
        </p:txBody>
      </p:sp>
    </p:spTree>
    <p:extLst>
      <p:ext uri="{BB962C8B-B14F-4D97-AF65-F5344CB8AC3E}">
        <p14:creationId xmlns:p14="http://schemas.microsoft.com/office/powerpoint/2010/main" val="4092691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We need grass mover – similarly we need regulator for monitoring the transactions on Blockchain</a:t>
            </a: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F9D98F-425B-4870-BA9B-8D733BD9EDFF}" type="slidenum">
              <a:rPr lang="en-US" smtClean="0"/>
              <a:t>42</a:t>
            </a:fld>
            <a:endParaRPr lang="en-US" dirty="0"/>
          </a:p>
        </p:txBody>
      </p:sp>
    </p:spTree>
    <p:extLst>
      <p:ext uri="{BB962C8B-B14F-4D97-AF65-F5344CB8AC3E}">
        <p14:creationId xmlns:p14="http://schemas.microsoft.com/office/powerpoint/2010/main" val="1073772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Parts:</a:t>
            </a:r>
          </a:p>
          <a:p>
            <a:pPr lvl="1"/>
            <a:r>
              <a:rPr lang="en-US" dirty="0" smtClean="0"/>
              <a:t>Orientation on Blockchain</a:t>
            </a:r>
          </a:p>
          <a:p>
            <a:pPr lvl="1"/>
            <a:r>
              <a:rPr lang="en-US" dirty="0" smtClean="0"/>
              <a:t>Orientation on Islamic Banking</a:t>
            </a:r>
          </a:p>
          <a:p>
            <a:pPr lvl="1"/>
            <a:r>
              <a:rPr lang="en-US" dirty="0" smtClean="0"/>
              <a:t>Implications of Blockchain in Islamic Banking &amp; Finance </a:t>
            </a:r>
          </a:p>
        </p:txBody>
      </p:sp>
      <p:sp>
        <p:nvSpPr>
          <p:cNvPr id="4" name="Slide Number Placeholder 3"/>
          <p:cNvSpPr>
            <a:spLocks noGrp="1"/>
          </p:cNvSpPr>
          <p:nvPr>
            <p:ph type="sldNum" sz="quarter" idx="10"/>
          </p:nvPr>
        </p:nvSpPr>
        <p:spPr/>
        <p:txBody>
          <a:bodyPr/>
          <a:lstStyle/>
          <a:p>
            <a:fld id="{67F9D98F-425B-4870-BA9B-8D733BD9EDFF}" type="slidenum">
              <a:rPr lang="en-US" smtClean="0"/>
              <a:t>6</a:t>
            </a:fld>
            <a:endParaRPr lang="en-US"/>
          </a:p>
        </p:txBody>
      </p:sp>
    </p:spTree>
    <p:extLst>
      <p:ext uri="{BB962C8B-B14F-4D97-AF65-F5344CB8AC3E}">
        <p14:creationId xmlns:p14="http://schemas.microsoft.com/office/powerpoint/2010/main" val="2524350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lumMod val="75000"/>
                  </a:schemeClr>
                </a:solidFill>
              </a:rPr>
              <a:t>P2P Networking</a:t>
            </a:r>
          </a:p>
          <a:p>
            <a:r>
              <a:rPr lang="en-US" dirty="0" smtClean="0">
                <a:solidFill>
                  <a:schemeClr val="tx1">
                    <a:lumMod val="75000"/>
                  </a:schemeClr>
                </a:solidFill>
              </a:rPr>
              <a:t>Timestamping</a:t>
            </a:r>
          </a:p>
          <a:p>
            <a:r>
              <a:rPr lang="en-US" dirty="0" smtClean="0">
                <a:solidFill>
                  <a:schemeClr val="tx1">
                    <a:lumMod val="75000"/>
                  </a:schemeClr>
                </a:solidFill>
              </a:rPr>
              <a:t>Cryptography</a:t>
            </a:r>
          </a:p>
          <a:p>
            <a:r>
              <a:rPr lang="en-US" dirty="0" smtClean="0">
                <a:solidFill>
                  <a:schemeClr val="tx1">
                    <a:lumMod val="75000"/>
                  </a:schemeClr>
                </a:solidFill>
              </a:rPr>
              <a:t>Etc. 5 in total from </a:t>
            </a:r>
            <a:r>
              <a:rPr lang="en-US" dirty="0" err="1" smtClean="0">
                <a:solidFill>
                  <a:schemeClr val="tx1">
                    <a:lumMod val="75000"/>
                  </a:schemeClr>
                </a:solidFill>
              </a:rPr>
              <a:t>eds</a:t>
            </a:r>
            <a:r>
              <a:rPr lang="en-US" dirty="0" smtClean="0">
                <a:solidFill>
                  <a:schemeClr val="tx1">
                    <a:lumMod val="75000"/>
                  </a:schemeClr>
                </a:solidFill>
              </a:rPr>
              <a:t> course</a:t>
            </a:r>
          </a:p>
        </p:txBody>
      </p:sp>
      <p:sp>
        <p:nvSpPr>
          <p:cNvPr id="4" name="Slide Number Placeholder 3"/>
          <p:cNvSpPr>
            <a:spLocks noGrp="1"/>
          </p:cNvSpPr>
          <p:nvPr>
            <p:ph type="sldNum" sz="quarter" idx="10"/>
          </p:nvPr>
        </p:nvSpPr>
        <p:spPr/>
        <p:txBody>
          <a:bodyPr/>
          <a:lstStyle/>
          <a:p>
            <a:fld id="{67F9D98F-425B-4870-BA9B-8D733BD9EDFF}" type="slidenum">
              <a:rPr lang="en-US" smtClean="0"/>
              <a:t>13</a:t>
            </a:fld>
            <a:endParaRPr lang="en-US"/>
          </a:p>
        </p:txBody>
      </p:sp>
    </p:spTree>
    <p:extLst>
      <p:ext uri="{BB962C8B-B14F-4D97-AF65-F5344CB8AC3E}">
        <p14:creationId xmlns:p14="http://schemas.microsoft.com/office/powerpoint/2010/main" val="2102701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lumMod val="75000"/>
                  </a:schemeClr>
                </a:solidFill>
              </a:rPr>
              <a:t>P2P Networking</a:t>
            </a:r>
          </a:p>
          <a:p>
            <a:r>
              <a:rPr lang="en-US" dirty="0" smtClean="0">
                <a:solidFill>
                  <a:schemeClr val="tx1">
                    <a:lumMod val="75000"/>
                  </a:schemeClr>
                </a:solidFill>
              </a:rPr>
              <a:t>Timestamping</a:t>
            </a:r>
          </a:p>
          <a:p>
            <a:r>
              <a:rPr lang="en-US" dirty="0" smtClean="0">
                <a:solidFill>
                  <a:schemeClr val="tx1">
                    <a:lumMod val="75000"/>
                  </a:schemeClr>
                </a:solidFill>
              </a:rPr>
              <a:t>Cryptography</a:t>
            </a:r>
          </a:p>
          <a:p>
            <a:r>
              <a:rPr lang="en-US" dirty="0" smtClean="0">
                <a:solidFill>
                  <a:schemeClr val="tx1">
                    <a:lumMod val="75000"/>
                  </a:schemeClr>
                </a:solidFill>
              </a:rPr>
              <a:t>Etc. 5 in total from </a:t>
            </a:r>
            <a:r>
              <a:rPr lang="en-US" dirty="0" err="1" smtClean="0">
                <a:solidFill>
                  <a:schemeClr val="tx1">
                    <a:lumMod val="75000"/>
                  </a:schemeClr>
                </a:solidFill>
              </a:rPr>
              <a:t>eds</a:t>
            </a:r>
            <a:r>
              <a:rPr lang="en-US" dirty="0" smtClean="0">
                <a:solidFill>
                  <a:schemeClr val="tx1">
                    <a:lumMod val="75000"/>
                  </a:schemeClr>
                </a:solidFill>
              </a:rPr>
              <a:t> course</a:t>
            </a:r>
          </a:p>
        </p:txBody>
      </p:sp>
      <p:sp>
        <p:nvSpPr>
          <p:cNvPr id="4" name="Slide Number Placeholder 3"/>
          <p:cNvSpPr>
            <a:spLocks noGrp="1"/>
          </p:cNvSpPr>
          <p:nvPr>
            <p:ph type="sldNum" sz="quarter" idx="10"/>
          </p:nvPr>
        </p:nvSpPr>
        <p:spPr/>
        <p:txBody>
          <a:bodyPr/>
          <a:lstStyle/>
          <a:p>
            <a:fld id="{67F9D98F-425B-4870-BA9B-8D733BD9EDFF}" type="slidenum">
              <a:rPr lang="en-US" smtClean="0"/>
              <a:t>14</a:t>
            </a:fld>
            <a:endParaRPr lang="en-US"/>
          </a:p>
        </p:txBody>
      </p:sp>
    </p:spTree>
    <p:extLst>
      <p:ext uri="{BB962C8B-B14F-4D97-AF65-F5344CB8AC3E}">
        <p14:creationId xmlns:p14="http://schemas.microsoft.com/office/powerpoint/2010/main" val="1519423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Put simply (with Bank of England’s words), the blockchain is “</a:t>
            </a:r>
            <a:r>
              <a:rPr lang="en-US" sz="1200" b="0" i="1" kern="1200" dirty="0" smtClean="0">
                <a:solidFill>
                  <a:schemeClr val="tx1"/>
                </a:solidFill>
                <a:effectLst/>
                <a:latin typeface="+mn-lt"/>
                <a:ea typeface="+mn-ea"/>
                <a:cs typeface="+mn-cs"/>
              </a:rPr>
              <a:t>a technology that allows people who don’t know each other to trust a shared record of events”.</a:t>
            </a:r>
            <a:endParaRPr lang="en-US" dirty="0"/>
          </a:p>
        </p:txBody>
      </p:sp>
      <p:sp>
        <p:nvSpPr>
          <p:cNvPr id="4" name="Slide Number Placeholder 3"/>
          <p:cNvSpPr>
            <a:spLocks noGrp="1"/>
          </p:cNvSpPr>
          <p:nvPr>
            <p:ph type="sldNum" sz="quarter" idx="10"/>
          </p:nvPr>
        </p:nvSpPr>
        <p:spPr/>
        <p:txBody>
          <a:bodyPr/>
          <a:lstStyle/>
          <a:p>
            <a:fld id="{67F9D98F-425B-4870-BA9B-8D733BD9EDFF}" type="slidenum">
              <a:rPr lang="en-US" smtClean="0"/>
              <a:t>16</a:t>
            </a:fld>
            <a:endParaRPr lang="en-US"/>
          </a:p>
        </p:txBody>
      </p:sp>
    </p:spTree>
    <p:extLst>
      <p:ext uri="{BB962C8B-B14F-4D97-AF65-F5344CB8AC3E}">
        <p14:creationId xmlns:p14="http://schemas.microsoft.com/office/powerpoint/2010/main" val="357928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characteristics of the banking</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industry—and also the broader financial  industry—align very well with the capabilities of the blockchain.</a:t>
            </a:r>
          </a:p>
          <a:p>
            <a:r>
              <a:rPr lang="en-US" sz="1200" b="0" i="0" kern="1200" dirty="0" smtClean="0">
                <a:solidFill>
                  <a:schemeClr val="tx1"/>
                </a:solidFill>
                <a:effectLst/>
                <a:latin typeface="+mn-lt"/>
                <a:ea typeface="+mn-ea"/>
                <a:cs typeface="+mn-cs"/>
              </a:rPr>
              <a:t>Data sharing among multiple actors and Touchpoints powers the financial</a:t>
            </a:r>
            <a:r>
              <a:rPr lang="en-US" sz="1200" b="0" i="0" kern="1200" baseline="0" dirty="0" smtClean="0">
                <a:solidFill>
                  <a:schemeClr val="tx1"/>
                </a:solidFill>
                <a:effectLst/>
                <a:latin typeface="+mn-lt"/>
                <a:ea typeface="+mn-ea"/>
                <a:cs typeface="+mn-cs"/>
              </a:rPr>
              <a:t> world</a:t>
            </a: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Everything about the blockchain touches the core of banking.  This is why it will be a challenging encounter.</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From booking to arrival, players can include airlines, online travel platforms, card providers, airports, immigration, government, hotels, car rental agencies and more.</a:t>
            </a:r>
          </a:p>
          <a:p>
            <a:r>
              <a:rPr lang="en-US" sz="1200" b="0" i="0" kern="1200" dirty="0" smtClean="0">
                <a:solidFill>
                  <a:schemeClr val="tx1"/>
                </a:solidFill>
                <a:effectLst/>
                <a:latin typeface="+mn-lt"/>
                <a:ea typeface="+mn-ea"/>
                <a:cs typeface="+mn-cs"/>
              </a:rPr>
              <a:t>Each actor requires, collects, stores and often shares traveler and operational information. In fact, a web of complex and seemingly endless data reconciliation is happening behind the scenes of every </a:t>
            </a:r>
            <a:r>
              <a:rPr lang="en-US" sz="1200" b="0" i="0" kern="1200" dirty="0" err="1" smtClean="0">
                <a:solidFill>
                  <a:schemeClr val="tx1"/>
                </a:solidFill>
                <a:effectLst/>
                <a:latin typeface="+mn-lt"/>
                <a:ea typeface="+mn-ea"/>
                <a:cs typeface="+mn-cs"/>
              </a:rPr>
              <a:t>touchpoint</a:t>
            </a:r>
            <a:r>
              <a:rPr lang="en-US" sz="1200" b="0" i="0" kern="1200" dirty="0" smtClean="0">
                <a:solidFill>
                  <a:schemeClr val="tx1"/>
                </a:solidFill>
                <a:effectLst/>
                <a:latin typeface="+mn-lt"/>
                <a:ea typeface="+mn-ea"/>
                <a:cs typeface="+mn-cs"/>
              </a:rPr>
              <a:t> of every traveler’s trip.</a:t>
            </a:r>
          </a:p>
          <a:p>
            <a:r>
              <a:rPr lang="en-US" sz="1200" b="0" i="0" kern="1200" dirty="0" smtClean="0">
                <a:solidFill>
                  <a:schemeClr val="tx1"/>
                </a:solidFill>
                <a:effectLst/>
                <a:latin typeface="+mn-lt"/>
                <a:ea typeface="+mn-ea"/>
                <a:cs typeface="+mn-cs"/>
              </a:rPr>
              <a:t>With so many systems in play—airlines alone house data in many isolated systems from passenger service to crew management—data exchange is not always smooth. And in the airlines industry, not only are operational integrity and revenue generation at stake when something goes wrong, but so is safety and security.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Security is one reason they are a good fit – blockchain’s encrypted and trustless nature makes it a viable option when it comes to keeping the ever-growing number of connected devices in our homes and offices safe.</a:t>
            </a:r>
          </a:p>
        </p:txBody>
      </p:sp>
      <p:sp>
        <p:nvSpPr>
          <p:cNvPr id="4" name="Slide Number Placeholder 3"/>
          <p:cNvSpPr>
            <a:spLocks noGrp="1"/>
          </p:cNvSpPr>
          <p:nvPr>
            <p:ph type="sldNum" sz="quarter" idx="10"/>
          </p:nvPr>
        </p:nvSpPr>
        <p:spPr/>
        <p:txBody>
          <a:bodyPr/>
          <a:lstStyle/>
          <a:p>
            <a:fld id="{67F9D98F-425B-4870-BA9B-8D733BD9EDFF}" type="slidenum">
              <a:rPr lang="en-US" smtClean="0"/>
              <a:t>17</a:t>
            </a:fld>
            <a:endParaRPr lang="en-US"/>
          </a:p>
        </p:txBody>
      </p:sp>
    </p:spTree>
    <p:extLst>
      <p:ext uri="{BB962C8B-B14F-4D97-AF65-F5344CB8AC3E}">
        <p14:creationId xmlns:p14="http://schemas.microsoft.com/office/powerpoint/2010/main" val="421443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Match made in heavens</a:t>
            </a:r>
          </a:p>
        </p:txBody>
      </p:sp>
      <p:sp>
        <p:nvSpPr>
          <p:cNvPr id="4" name="Slide Number Placeholder 3"/>
          <p:cNvSpPr>
            <a:spLocks noGrp="1"/>
          </p:cNvSpPr>
          <p:nvPr>
            <p:ph type="sldNum" sz="quarter" idx="10"/>
          </p:nvPr>
        </p:nvSpPr>
        <p:spPr/>
        <p:txBody>
          <a:bodyPr/>
          <a:lstStyle/>
          <a:p>
            <a:fld id="{67F9D98F-425B-4870-BA9B-8D733BD9EDFF}" type="slidenum">
              <a:rPr lang="en-US" smtClean="0"/>
              <a:t>18</a:t>
            </a:fld>
            <a:endParaRPr lang="en-US"/>
          </a:p>
        </p:txBody>
      </p:sp>
    </p:spTree>
    <p:extLst>
      <p:ext uri="{BB962C8B-B14F-4D97-AF65-F5344CB8AC3E}">
        <p14:creationId xmlns:p14="http://schemas.microsoft.com/office/powerpoint/2010/main" val="3130926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World Economic</a:t>
            </a:r>
            <a:r>
              <a:rPr lang="en-US" sz="1200" b="0" i="0" kern="1200" baseline="0" dirty="0" smtClean="0">
                <a:solidFill>
                  <a:schemeClr val="tx1"/>
                </a:solidFill>
                <a:effectLst/>
                <a:latin typeface="+mn-lt"/>
                <a:ea typeface="+mn-ea"/>
                <a:cs typeface="+mn-cs"/>
              </a:rPr>
              <a:t> Forum</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F9D98F-425B-4870-BA9B-8D733BD9EDFF}" type="slidenum">
              <a:rPr lang="en-US" smtClean="0"/>
              <a:t>19</a:t>
            </a:fld>
            <a:endParaRPr lang="en-US"/>
          </a:p>
        </p:txBody>
      </p:sp>
    </p:spTree>
    <p:extLst>
      <p:ext uri="{BB962C8B-B14F-4D97-AF65-F5344CB8AC3E}">
        <p14:creationId xmlns:p14="http://schemas.microsoft.com/office/powerpoint/2010/main" val="2160316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FF8A2F-3478-4E48-8CCB-D994D13586A6}" type="datetimeFigureOut">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3937643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F8A2F-3478-4E48-8CCB-D994D13586A6}" type="datetimeFigureOut">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897015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F8A2F-3478-4E48-8CCB-D994D13586A6}" type="datetimeFigureOut">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2964817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F8A2F-3478-4E48-8CCB-D994D13586A6}" type="datetimeFigureOut">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1367530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FF8A2F-3478-4E48-8CCB-D994D13586A6}" type="datetimeFigureOut">
              <a:rPr lang="en-US" smtClean="0"/>
              <a:t>4/3/2018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1530004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FF8A2F-3478-4E48-8CCB-D994D13586A6}" type="datetimeFigureOut">
              <a:rPr lang="en-US" smtClean="0"/>
              <a:t>4/3/2018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2778932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FF8A2F-3478-4E48-8CCB-D994D13586A6}" type="datetimeFigureOut">
              <a:rPr lang="en-US" smtClean="0"/>
              <a:t>4/3/2018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1328585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FF8A2F-3478-4E48-8CCB-D994D13586A6}" type="datetimeFigureOut">
              <a:rPr lang="en-US" smtClean="0"/>
              <a:t>4/3/2018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3666942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F8A2F-3478-4E48-8CCB-D994D13586A6}" type="datetimeFigureOut">
              <a:rPr lang="en-US" smtClean="0"/>
              <a:t>4/3/2018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1501744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F8A2F-3478-4E48-8CCB-D994D13586A6}" type="datetimeFigureOut">
              <a:rPr lang="en-US" smtClean="0"/>
              <a:t>4/3/2018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3560128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F8A2F-3478-4E48-8CCB-D994D13586A6}" type="datetimeFigureOut">
              <a:rPr lang="en-US" smtClean="0"/>
              <a:t>4/3/2018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4180337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F8A2F-3478-4E48-8CCB-D994D13586A6}" type="datetimeFigureOut">
              <a:rPr lang="en-US" smtClean="0"/>
              <a:t>4/3/2018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E5CEC6-B5CB-4F10-9CDC-0E5DC15A9B11}" type="slidenum">
              <a:rPr lang="en-US" smtClean="0"/>
              <a:t>‹#›</a:t>
            </a:fld>
            <a:endParaRPr lang="en-US"/>
          </a:p>
        </p:txBody>
      </p:sp>
    </p:spTree>
    <p:extLst>
      <p:ext uri="{BB962C8B-B14F-4D97-AF65-F5344CB8AC3E}">
        <p14:creationId xmlns:p14="http://schemas.microsoft.com/office/powerpoint/2010/main" val="676406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48"/>
            <a:ext cx="12192000" cy="6871648"/>
          </a:xfrm>
          <a:prstGeom prst="rect">
            <a:avLst/>
          </a:prstGeom>
        </p:spPr>
      </p:pic>
    </p:spTree>
    <p:extLst>
      <p:ext uri="{BB962C8B-B14F-4D97-AF65-F5344CB8AC3E}">
        <p14:creationId xmlns:p14="http://schemas.microsoft.com/office/powerpoint/2010/main" val="20875666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03612" y="3386796"/>
            <a:ext cx="1066800" cy="1066800"/>
          </a:xfrm>
          <a:prstGeom prst="rect">
            <a:avLst/>
          </a:prstGeom>
        </p:spPr>
      </p:pic>
      <p:sp>
        <p:nvSpPr>
          <p:cNvPr id="14" name="Title 12"/>
          <p:cNvSpPr txBox="1">
            <a:spLocks/>
          </p:cNvSpPr>
          <p:nvPr/>
        </p:nvSpPr>
        <p:spPr>
          <a:xfrm>
            <a:off x="3961232" y="3330524"/>
            <a:ext cx="685800" cy="914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US" sz="800" dirty="0" smtClean="0">
                <a:solidFill>
                  <a:schemeClr val="tx1">
                    <a:lumMod val="75000"/>
                  </a:schemeClr>
                </a:solidFill>
                <a:latin typeface="Franklin Gothic Book" panose="020B0503020102020204" pitchFamily="34" charset="0"/>
              </a:rPr>
              <a:t>01A2H</a:t>
            </a:r>
          </a:p>
          <a:p>
            <a:pPr algn="ctr"/>
            <a:r>
              <a:rPr lang="en-US" sz="800" dirty="0" smtClean="0">
                <a:solidFill>
                  <a:schemeClr val="tx1">
                    <a:lumMod val="75000"/>
                  </a:schemeClr>
                </a:solidFill>
                <a:latin typeface="Franklin Gothic Book" panose="020B0503020102020204" pitchFamily="34" charset="0"/>
              </a:rPr>
              <a:t>JA3O1</a:t>
            </a:r>
          </a:p>
          <a:p>
            <a:pPr algn="ctr"/>
            <a:r>
              <a:rPr lang="en-US" sz="800" dirty="0" smtClean="0">
                <a:solidFill>
                  <a:schemeClr val="tx1">
                    <a:lumMod val="75000"/>
                  </a:schemeClr>
                </a:solidFill>
                <a:latin typeface="Franklin Gothic Book" panose="020B0503020102020204" pitchFamily="34" charset="0"/>
              </a:rPr>
              <a:t>9LWM2</a:t>
            </a:r>
          </a:p>
          <a:p>
            <a:pPr algn="ctr"/>
            <a:r>
              <a:rPr lang="en-US" sz="800" dirty="0" smtClean="0">
                <a:solidFill>
                  <a:schemeClr val="tx1">
                    <a:lumMod val="75000"/>
                  </a:schemeClr>
                </a:solidFill>
                <a:latin typeface="Franklin Gothic Book" panose="020B0503020102020204" pitchFamily="34" charset="0"/>
              </a:rPr>
              <a:t>6F4J3</a:t>
            </a:r>
          </a:p>
          <a:p>
            <a:pPr algn="ctr"/>
            <a:r>
              <a:rPr lang="en-US" sz="800" dirty="0" smtClean="0">
                <a:solidFill>
                  <a:schemeClr val="tx1">
                    <a:lumMod val="75000"/>
                  </a:schemeClr>
                </a:solidFill>
                <a:latin typeface="Franklin Gothic Book" panose="020B0503020102020204" pitchFamily="34" charset="0"/>
              </a:rPr>
              <a:t>4IUYT</a:t>
            </a:r>
            <a:endParaRPr lang="en-US" sz="800" dirty="0">
              <a:solidFill>
                <a:schemeClr val="tx1">
                  <a:lumMod val="75000"/>
                </a:schemeClr>
              </a:solidFill>
              <a:latin typeface="Franklin Gothic Book" panose="020B0503020102020204" pitchFamily="34" charset="0"/>
            </a:endParaRPr>
          </a:p>
        </p:txBody>
      </p:sp>
      <p:pic>
        <p:nvPicPr>
          <p:cNvPr id="8"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Understanding Blockchain – World with Blockchain</a:t>
            </a:r>
            <a:endParaRPr lang="en-US" sz="3600" dirty="0"/>
          </a:p>
        </p:txBody>
      </p:sp>
    </p:spTree>
    <p:extLst>
      <p:ext uri="{BB962C8B-B14F-4D97-AF65-F5344CB8AC3E}">
        <p14:creationId xmlns:p14="http://schemas.microsoft.com/office/powerpoint/2010/main" val="21754549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55792" y="1704536"/>
            <a:ext cx="1066800" cy="1066800"/>
          </a:xfrm>
          <a:prstGeom prst="rect">
            <a:avLst/>
          </a:prstGeom>
        </p:spPr>
      </p:pic>
      <p:sp>
        <p:nvSpPr>
          <p:cNvPr id="24" name="Title 12"/>
          <p:cNvSpPr txBox="1">
            <a:spLocks/>
          </p:cNvSpPr>
          <p:nvPr/>
        </p:nvSpPr>
        <p:spPr>
          <a:xfrm>
            <a:off x="5713412" y="1648264"/>
            <a:ext cx="685800" cy="914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US" sz="800" dirty="0" smtClean="0">
                <a:solidFill>
                  <a:schemeClr val="tx1">
                    <a:lumMod val="75000"/>
                  </a:schemeClr>
                </a:solidFill>
                <a:latin typeface="Franklin Gothic Book" panose="020B0503020102020204" pitchFamily="34" charset="0"/>
              </a:rPr>
              <a:t>01A2H</a:t>
            </a:r>
          </a:p>
          <a:p>
            <a:pPr algn="ctr"/>
            <a:r>
              <a:rPr lang="en-US" sz="800" dirty="0" smtClean="0">
                <a:solidFill>
                  <a:schemeClr val="tx1">
                    <a:lumMod val="75000"/>
                  </a:schemeClr>
                </a:solidFill>
                <a:latin typeface="Franklin Gothic Book" panose="020B0503020102020204" pitchFamily="34" charset="0"/>
              </a:rPr>
              <a:t>JA3O1</a:t>
            </a:r>
          </a:p>
          <a:p>
            <a:pPr algn="ctr"/>
            <a:r>
              <a:rPr lang="en-US" sz="800" dirty="0" smtClean="0">
                <a:solidFill>
                  <a:schemeClr val="tx1">
                    <a:lumMod val="75000"/>
                  </a:schemeClr>
                </a:solidFill>
                <a:latin typeface="Franklin Gothic Book" panose="020B0503020102020204" pitchFamily="34" charset="0"/>
              </a:rPr>
              <a:t>9LWM2</a:t>
            </a:r>
          </a:p>
          <a:p>
            <a:pPr algn="ctr"/>
            <a:r>
              <a:rPr lang="en-US" sz="800" dirty="0" smtClean="0">
                <a:solidFill>
                  <a:schemeClr val="tx1">
                    <a:lumMod val="75000"/>
                  </a:schemeClr>
                </a:solidFill>
                <a:latin typeface="Franklin Gothic Book" panose="020B0503020102020204" pitchFamily="34" charset="0"/>
              </a:rPr>
              <a:t>6F4J3</a:t>
            </a:r>
          </a:p>
          <a:p>
            <a:pPr algn="ctr"/>
            <a:r>
              <a:rPr lang="en-US" sz="800" dirty="0" smtClean="0">
                <a:solidFill>
                  <a:schemeClr val="tx1">
                    <a:lumMod val="75000"/>
                  </a:schemeClr>
                </a:solidFill>
                <a:latin typeface="Franklin Gothic Book" panose="020B0503020102020204" pitchFamily="34" charset="0"/>
              </a:rPr>
              <a:t>4IUYT</a:t>
            </a:r>
            <a:endParaRPr lang="en-US" sz="800" dirty="0">
              <a:solidFill>
                <a:schemeClr val="tx1">
                  <a:lumMod val="75000"/>
                </a:schemeClr>
              </a:solidFill>
              <a:latin typeface="Franklin Gothic Book" panose="020B0503020102020204" pitchFamily="34" charset="0"/>
            </a:endParaRPr>
          </a:p>
        </p:txBody>
      </p:sp>
      <p:pic>
        <p:nvPicPr>
          <p:cNvPr id="25" name="Picture 24"/>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03612" y="3386796"/>
            <a:ext cx="1066800" cy="1066800"/>
          </a:xfrm>
          <a:prstGeom prst="rect">
            <a:avLst/>
          </a:prstGeom>
        </p:spPr>
      </p:pic>
      <p:sp>
        <p:nvSpPr>
          <p:cNvPr id="26" name="Title 12"/>
          <p:cNvSpPr txBox="1">
            <a:spLocks/>
          </p:cNvSpPr>
          <p:nvPr/>
        </p:nvSpPr>
        <p:spPr>
          <a:xfrm>
            <a:off x="3961232" y="3330524"/>
            <a:ext cx="685800" cy="914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US" sz="800" dirty="0" smtClean="0">
                <a:solidFill>
                  <a:schemeClr val="tx1">
                    <a:lumMod val="75000"/>
                  </a:schemeClr>
                </a:solidFill>
                <a:latin typeface="Franklin Gothic Book" panose="020B0503020102020204" pitchFamily="34" charset="0"/>
              </a:rPr>
              <a:t>01A2H</a:t>
            </a:r>
          </a:p>
          <a:p>
            <a:pPr algn="ctr"/>
            <a:r>
              <a:rPr lang="en-US" sz="800" dirty="0" smtClean="0">
                <a:solidFill>
                  <a:schemeClr val="tx1">
                    <a:lumMod val="75000"/>
                  </a:schemeClr>
                </a:solidFill>
                <a:latin typeface="Franklin Gothic Book" panose="020B0503020102020204" pitchFamily="34" charset="0"/>
              </a:rPr>
              <a:t>JA3O1</a:t>
            </a:r>
          </a:p>
          <a:p>
            <a:pPr algn="ctr"/>
            <a:r>
              <a:rPr lang="en-US" sz="800" dirty="0" smtClean="0">
                <a:solidFill>
                  <a:schemeClr val="tx1">
                    <a:lumMod val="75000"/>
                  </a:schemeClr>
                </a:solidFill>
                <a:latin typeface="Franklin Gothic Book" panose="020B0503020102020204" pitchFamily="34" charset="0"/>
              </a:rPr>
              <a:t>9LWM2</a:t>
            </a:r>
          </a:p>
          <a:p>
            <a:pPr algn="ctr"/>
            <a:r>
              <a:rPr lang="en-US" sz="800" dirty="0" smtClean="0">
                <a:solidFill>
                  <a:schemeClr val="tx1">
                    <a:lumMod val="75000"/>
                  </a:schemeClr>
                </a:solidFill>
                <a:latin typeface="Franklin Gothic Book" panose="020B0503020102020204" pitchFamily="34" charset="0"/>
              </a:rPr>
              <a:t>6F4J3</a:t>
            </a:r>
          </a:p>
          <a:p>
            <a:pPr algn="ctr"/>
            <a:r>
              <a:rPr lang="en-US" sz="800" dirty="0" smtClean="0">
                <a:solidFill>
                  <a:schemeClr val="tx1">
                    <a:lumMod val="75000"/>
                  </a:schemeClr>
                </a:solidFill>
                <a:latin typeface="Franklin Gothic Book" panose="020B0503020102020204" pitchFamily="34" charset="0"/>
              </a:rPr>
              <a:t>4IUYT</a:t>
            </a:r>
            <a:endParaRPr lang="en-US" sz="800" dirty="0">
              <a:solidFill>
                <a:schemeClr val="tx1">
                  <a:lumMod val="75000"/>
                </a:schemeClr>
              </a:solidFill>
              <a:latin typeface="Franklin Gothic Book" panose="020B0503020102020204" pitchFamily="34" charset="0"/>
            </a:endParaRPr>
          </a:p>
        </p:txBody>
      </p:sp>
      <p:pic>
        <p:nvPicPr>
          <p:cNvPr id="27" name="Picture 26"/>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41392" y="5257800"/>
            <a:ext cx="1066800" cy="1066800"/>
          </a:xfrm>
          <a:prstGeom prst="rect">
            <a:avLst/>
          </a:prstGeom>
        </p:spPr>
      </p:pic>
      <p:sp>
        <p:nvSpPr>
          <p:cNvPr id="28" name="Title 12"/>
          <p:cNvSpPr txBox="1">
            <a:spLocks/>
          </p:cNvSpPr>
          <p:nvPr/>
        </p:nvSpPr>
        <p:spPr>
          <a:xfrm>
            <a:off x="4799012" y="5201528"/>
            <a:ext cx="685800" cy="914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US" sz="800" dirty="0" smtClean="0">
                <a:solidFill>
                  <a:schemeClr val="tx1">
                    <a:lumMod val="75000"/>
                  </a:schemeClr>
                </a:solidFill>
                <a:latin typeface="Franklin Gothic Book" panose="020B0503020102020204" pitchFamily="34" charset="0"/>
              </a:rPr>
              <a:t>01A2H</a:t>
            </a:r>
          </a:p>
          <a:p>
            <a:pPr algn="ctr"/>
            <a:r>
              <a:rPr lang="en-US" sz="800" dirty="0" smtClean="0">
                <a:solidFill>
                  <a:schemeClr val="tx1">
                    <a:lumMod val="75000"/>
                  </a:schemeClr>
                </a:solidFill>
                <a:latin typeface="Franklin Gothic Book" panose="020B0503020102020204" pitchFamily="34" charset="0"/>
              </a:rPr>
              <a:t>JA3O1</a:t>
            </a:r>
          </a:p>
          <a:p>
            <a:pPr algn="ctr"/>
            <a:r>
              <a:rPr lang="en-US" sz="800" dirty="0" smtClean="0">
                <a:solidFill>
                  <a:schemeClr val="tx1">
                    <a:lumMod val="75000"/>
                  </a:schemeClr>
                </a:solidFill>
                <a:latin typeface="Franklin Gothic Book" panose="020B0503020102020204" pitchFamily="34" charset="0"/>
              </a:rPr>
              <a:t>9LWM2</a:t>
            </a:r>
          </a:p>
          <a:p>
            <a:pPr algn="ctr"/>
            <a:r>
              <a:rPr lang="en-US" sz="800" dirty="0" smtClean="0">
                <a:solidFill>
                  <a:schemeClr val="tx1">
                    <a:lumMod val="75000"/>
                  </a:schemeClr>
                </a:solidFill>
                <a:latin typeface="Franklin Gothic Book" panose="020B0503020102020204" pitchFamily="34" charset="0"/>
              </a:rPr>
              <a:t>6F4J3</a:t>
            </a:r>
          </a:p>
          <a:p>
            <a:pPr algn="ctr"/>
            <a:r>
              <a:rPr lang="en-US" sz="800" dirty="0" smtClean="0">
                <a:solidFill>
                  <a:schemeClr val="tx1">
                    <a:lumMod val="75000"/>
                  </a:schemeClr>
                </a:solidFill>
                <a:latin typeface="Franklin Gothic Book" panose="020B0503020102020204" pitchFamily="34" charset="0"/>
              </a:rPr>
              <a:t>4IUYT</a:t>
            </a:r>
            <a:endParaRPr lang="en-US" sz="800" dirty="0">
              <a:solidFill>
                <a:schemeClr val="tx1">
                  <a:lumMod val="75000"/>
                </a:schemeClr>
              </a:solidFill>
              <a:latin typeface="Franklin Gothic Book" panose="020B0503020102020204" pitchFamily="34" charset="0"/>
            </a:endParaRPr>
          </a:p>
        </p:txBody>
      </p:sp>
      <p:pic>
        <p:nvPicPr>
          <p:cNvPr id="29" name="Picture 28"/>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694612" y="3790072"/>
            <a:ext cx="1066800" cy="1066800"/>
          </a:xfrm>
          <a:prstGeom prst="rect">
            <a:avLst/>
          </a:prstGeom>
        </p:spPr>
      </p:pic>
      <p:sp>
        <p:nvSpPr>
          <p:cNvPr id="30" name="Title 12"/>
          <p:cNvSpPr txBox="1">
            <a:spLocks/>
          </p:cNvSpPr>
          <p:nvPr/>
        </p:nvSpPr>
        <p:spPr>
          <a:xfrm>
            <a:off x="8152232" y="3733800"/>
            <a:ext cx="685800" cy="914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US" sz="800" dirty="0" smtClean="0">
                <a:solidFill>
                  <a:schemeClr val="tx1">
                    <a:lumMod val="75000"/>
                  </a:schemeClr>
                </a:solidFill>
                <a:latin typeface="Franklin Gothic Book" panose="020B0503020102020204" pitchFamily="34" charset="0"/>
              </a:rPr>
              <a:t>01A2H</a:t>
            </a:r>
          </a:p>
          <a:p>
            <a:pPr algn="ctr"/>
            <a:r>
              <a:rPr lang="en-US" sz="800" dirty="0" smtClean="0">
                <a:solidFill>
                  <a:schemeClr val="tx1">
                    <a:lumMod val="75000"/>
                  </a:schemeClr>
                </a:solidFill>
                <a:latin typeface="Franklin Gothic Book" panose="020B0503020102020204" pitchFamily="34" charset="0"/>
              </a:rPr>
              <a:t>JA3O1</a:t>
            </a:r>
          </a:p>
          <a:p>
            <a:pPr algn="ctr"/>
            <a:r>
              <a:rPr lang="en-US" sz="800" dirty="0" smtClean="0">
                <a:solidFill>
                  <a:schemeClr val="tx1">
                    <a:lumMod val="75000"/>
                  </a:schemeClr>
                </a:solidFill>
                <a:latin typeface="Franklin Gothic Book" panose="020B0503020102020204" pitchFamily="34" charset="0"/>
              </a:rPr>
              <a:t>9LWM2</a:t>
            </a:r>
          </a:p>
          <a:p>
            <a:pPr algn="ctr"/>
            <a:r>
              <a:rPr lang="en-US" sz="800" dirty="0" smtClean="0">
                <a:solidFill>
                  <a:schemeClr val="tx1">
                    <a:lumMod val="75000"/>
                  </a:schemeClr>
                </a:solidFill>
                <a:latin typeface="Franklin Gothic Book" panose="020B0503020102020204" pitchFamily="34" charset="0"/>
              </a:rPr>
              <a:t>6F4J3</a:t>
            </a:r>
          </a:p>
          <a:p>
            <a:pPr algn="ctr"/>
            <a:r>
              <a:rPr lang="en-US" sz="800" dirty="0" smtClean="0">
                <a:solidFill>
                  <a:schemeClr val="tx1">
                    <a:lumMod val="75000"/>
                  </a:schemeClr>
                </a:solidFill>
                <a:latin typeface="Franklin Gothic Book" panose="020B0503020102020204" pitchFamily="34" charset="0"/>
              </a:rPr>
              <a:t>4IUYT</a:t>
            </a:r>
            <a:endParaRPr lang="en-US" sz="800" dirty="0">
              <a:solidFill>
                <a:schemeClr val="tx1">
                  <a:lumMod val="75000"/>
                </a:schemeClr>
              </a:solidFill>
              <a:latin typeface="Franklin Gothic Book" panose="020B0503020102020204" pitchFamily="34" charset="0"/>
            </a:endParaRPr>
          </a:p>
        </p:txBody>
      </p:sp>
      <p:pic>
        <p:nvPicPr>
          <p:cNvPr id="31" name="Picture 30"/>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737524" y="5105400"/>
            <a:ext cx="1066800" cy="1066800"/>
          </a:xfrm>
          <a:prstGeom prst="rect">
            <a:avLst/>
          </a:prstGeom>
        </p:spPr>
      </p:pic>
      <p:sp>
        <p:nvSpPr>
          <p:cNvPr id="32" name="Title 12"/>
          <p:cNvSpPr txBox="1">
            <a:spLocks/>
          </p:cNvSpPr>
          <p:nvPr/>
        </p:nvSpPr>
        <p:spPr>
          <a:xfrm>
            <a:off x="10195144" y="5049128"/>
            <a:ext cx="685800" cy="914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US" sz="800" dirty="0" smtClean="0">
                <a:solidFill>
                  <a:schemeClr val="tx1">
                    <a:lumMod val="75000"/>
                  </a:schemeClr>
                </a:solidFill>
                <a:latin typeface="Franklin Gothic Book" panose="020B0503020102020204" pitchFamily="34" charset="0"/>
              </a:rPr>
              <a:t>01A2H</a:t>
            </a:r>
          </a:p>
          <a:p>
            <a:pPr algn="ctr"/>
            <a:r>
              <a:rPr lang="en-US" sz="800" dirty="0" smtClean="0">
                <a:solidFill>
                  <a:schemeClr val="tx1">
                    <a:lumMod val="75000"/>
                  </a:schemeClr>
                </a:solidFill>
                <a:latin typeface="Franklin Gothic Book" panose="020B0503020102020204" pitchFamily="34" charset="0"/>
              </a:rPr>
              <a:t>JA3O1</a:t>
            </a:r>
          </a:p>
          <a:p>
            <a:pPr algn="ctr"/>
            <a:r>
              <a:rPr lang="en-US" sz="800" dirty="0" smtClean="0">
                <a:solidFill>
                  <a:schemeClr val="tx1">
                    <a:lumMod val="75000"/>
                  </a:schemeClr>
                </a:solidFill>
                <a:latin typeface="Franklin Gothic Book" panose="020B0503020102020204" pitchFamily="34" charset="0"/>
              </a:rPr>
              <a:t>9LWM2</a:t>
            </a:r>
          </a:p>
          <a:p>
            <a:pPr algn="ctr"/>
            <a:r>
              <a:rPr lang="en-US" sz="800" dirty="0" smtClean="0">
                <a:solidFill>
                  <a:schemeClr val="tx1">
                    <a:lumMod val="75000"/>
                  </a:schemeClr>
                </a:solidFill>
                <a:latin typeface="Franklin Gothic Book" panose="020B0503020102020204" pitchFamily="34" charset="0"/>
              </a:rPr>
              <a:t>6F4J3</a:t>
            </a:r>
          </a:p>
          <a:p>
            <a:pPr algn="ctr"/>
            <a:r>
              <a:rPr lang="en-US" sz="800" dirty="0" smtClean="0">
                <a:solidFill>
                  <a:schemeClr val="tx1">
                    <a:lumMod val="75000"/>
                  </a:schemeClr>
                </a:solidFill>
                <a:latin typeface="Franklin Gothic Book" panose="020B0503020102020204" pitchFamily="34" charset="0"/>
              </a:rPr>
              <a:t>4IUYT</a:t>
            </a:r>
            <a:endParaRPr lang="en-US" sz="800" dirty="0">
              <a:solidFill>
                <a:schemeClr val="tx1">
                  <a:lumMod val="75000"/>
                </a:schemeClr>
              </a:solidFill>
              <a:latin typeface="Franklin Gothic Book" panose="020B0503020102020204" pitchFamily="34" charset="0"/>
            </a:endParaRPr>
          </a:p>
        </p:txBody>
      </p:sp>
      <p:pic>
        <p:nvPicPr>
          <p:cNvPr id="33" name="Picture 3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84992" y="1981200"/>
            <a:ext cx="1066800" cy="1066800"/>
          </a:xfrm>
          <a:prstGeom prst="rect">
            <a:avLst/>
          </a:prstGeom>
        </p:spPr>
      </p:pic>
      <p:sp>
        <p:nvSpPr>
          <p:cNvPr id="34" name="Title 12"/>
          <p:cNvSpPr txBox="1">
            <a:spLocks/>
          </p:cNvSpPr>
          <p:nvPr/>
        </p:nvSpPr>
        <p:spPr>
          <a:xfrm>
            <a:off x="10742612" y="1924928"/>
            <a:ext cx="685800" cy="914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US" sz="800" dirty="0" smtClean="0">
                <a:solidFill>
                  <a:schemeClr val="tx1">
                    <a:lumMod val="75000"/>
                  </a:schemeClr>
                </a:solidFill>
                <a:latin typeface="Franklin Gothic Book" panose="020B0503020102020204" pitchFamily="34" charset="0"/>
              </a:rPr>
              <a:t>01A2H</a:t>
            </a:r>
          </a:p>
          <a:p>
            <a:pPr algn="ctr"/>
            <a:r>
              <a:rPr lang="en-US" sz="800" dirty="0" smtClean="0">
                <a:solidFill>
                  <a:schemeClr val="tx1">
                    <a:lumMod val="75000"/>
                  </a:schemeClr>
                </a:solidFill>
                <a:latin typeface="Franklin Gothic Book" panose="020B0503020102020204" pitchFamily="34" charset="0"/>
              </a:rPr>
              <a:t>JA3O1</a:t>
            </a:r>
          </a:p>
          <a:p>
            <a:pPr algn="ctr"/>
            <a:r>
              <a:rPr lang="en-US" sz="800" dirty="0" smtClean="0">
                <a:solidFill>
                  <a:schemeClr val="tx1">
                    <a:lumMod val="75000"/>
                  </a:schemeClr>
                </a:solidFill>
                <a:latin typeface="Franklin Gothic Book" panose="020B0503020102020204" pitchFamily="34" charset="0"/>
              </a:rPr>
              <a:t>9LWM2</a:t>
            </a:r>
          </a:p>
          <a:p>
            <a:pPr algn="ctr"/>
            <a:r>
              <a:rPr lang="en-US" sz="800" dirty="0" smtClean="0">
                <a:solidFill>
                  <a:schemeClr val="tx1">
                    <a:lumMod val="75000"/>
                  </a:schemeClr>
                </a:solidFill>
                <a:latin typeface="Franklin Gothic Book" panose="020B0503020102020204" pitchFamily="34" charset="0"/>
              </a:rPr>
              <a:t>6F4J3</a:t>
            </a:r>
          </a:p>
          <a:p>
            <a:pPr algn="ctr"/>
            <a:r>
              <a:rPr lang="en-US" sz="800" dirty="0" smtClean="0">
                <a:solidFill>
                  <a:schemeClr val="tx1">
                    <a:lumMod val="75000"/>
                  </a:schemeClr>
                </a:solidFill>
                <a:latin typeface="Franklin Gothic Book" panose="020B0503020102020204" pitchFamily="34" charset="0"/>
              </a:rPr>
              <a:t>4IUYT</a:t>
            </a:r>
            <a:endParaRPr lang="en-US" sz="800" dirty="0">
              <a:solidFill>
                <a:schemeClr val="tx1">
                  <a:lumMod val="75000"/>
                </a:schemeClr>
              </a:solidFill>
              <a:latin typeface="Franklin Gothic Book" panose="020B0503020102020204" pitchFamily="34" charset="0"/>
            </a:endParaRPr>
          </a:p>
        </p:txBody>
      </p:sp>
      <p:pic>
        <p:nvPicPr>
          <p:cNvPr id="35" name="Picture 34"/>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55944" y="1975340"/>
            <a:ext cx="1066800" cy="1066800"/>
          </a:xfrm>
          <a:prstGeom prst="rect">
            <a:avLst/>
          </a:prstGeom>
        </p:spPr>
      </p:pic>
      <p:sp>
        <p:nvSpPr>
          <p:cNvPr id="36" name="Title 12"/>
          <p:cNvSpPr txBox="1">
            <a:spLocks/>
          </p:cNvSpPr>
          <p:nvPr/>
        </p:nvSpPr>
        <p:spPr>
          <a:xfrm>
            <a:off x="1813564" y="1919068"/>
            <a:ext cx="685800" cy="914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US" sz="800" dirty="0" smtClean="0">
                <a:solidFill>
                  <a:schemeClr val="tx1">
                    <a:lumMod val="75000"/>
                  </a:schemeClr>
                </a:solidFill>
                <a:latin typeface="Franklin Gothic Book" panose="020B0503020102020204" pitchFamily="34" charset="0"/>
              </a:rPr>
              <a:t>01A2H</a:t>
            </a:r>
          </a:p>
          <a:p>
            <a:pPr algn="ctr"/>
            <a:r>
              <a:rPr lang="en-US" sz="800" dirty="0" smtClean="0">
                <a:solidFill>
                  <a:schemeClr val="tx1">
                    <a:lumMod val="75000"/>
                  </a:schemeClr>
                </a:solidFill>
                <a:latin typeface="Franklin Gothic Book" panose="020B0503020102020204" pitchFamily="34" charset="0"/>
              </a:rPr>
              <a:t>JA3O1</a:t>
            </a:r>
          </a:p>
          <a:p>
            <a:pPr algn="ctr"/>
            <a:r>
              <a:rPr lang="en-US" sz="800" dirty="0" smtClean="0">
                <a:solidFill>
                  <a:schemeClr val="tx1">
                    <a:lumMod val="75000"/>
                  </a:schemeClr>
                </a:solidFill>
                <a:latin typeface="Franklin Gothic Book" panose="020B0503020102020204" pitchFamily="34" charset="0"/>
              </a:rPr>
              <a:t>9LWM2</a:t>
            </a:r>
          </a:p>
          <a:p>
            <a:pPr algn="ctr"/>
            <a:r>
              <a:rPr lang="en-US" sz="800" dirty="0" smtClean="0">
                <a:solidFill>
                  <a:schemeClr val="tx1">
                    <a:lumMod val="75000"/>
                  </a:schemeClr>
                </a:solidFill>
                <a:latin typeface="Franklin Gothic Book" panose="020B0503020102020204" pitchFamily="34" charset="0"/>
              </a:rPr>
              <a:t>6F4J3</a:t>
            </a:r>
          </a:p>
          <a:p>
            <a:pPr algn="ctr"/>
            <a:r>
              <a:rPr lang="en-US" sz="800" dirty="0" smtClean="0">
                <a:solidFill>
                  <a:schemeClr val="tx1">
                    <a:lumMod val="75000"/>
                  </a:schemeClr>
                </a:solidFill>
                <a:latin typeface="Franklin Gothic Book" panose="020B0503020102020204" pitchFamily="34" charset="0"/>
              </a:rPr>
              <a:t>4IUYT</a:t>
            </a:r>
            <a:endParaRPr lang="en-US" sz="800" dirty="0">
              <a:solidFill>
                <a:schemeClr val="tx1">
                  <a:lumMod val="75000"/>
                </a:schemeClr>
              </a:solidFill>
              <a:latin typeface="Franklin Gothic Book" panose="020B0503020102020204" pitchFamily="34" charset="0"/>
            </a:endParaRPr>
          </a:p>
        </p:txBody>
      </p:sp>
      <p:pic>
        <p:nvPicPr>
          <p:cNvPr id="18"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Understanding Blockchain – World without Blockchain</a:t>
            </a:r>
            <a:endParaRPr lang="en-US" sz="3600" dirty="0"/>
          </a:p>
        </p:txBody>
      </p:sp>
    </p:spTree>
    <p:extLst>
      <p:ext uri="{BB962C8B-B14F-4D97-AF65-F5344CB8AC3E}">
        <p14:creationId xmlns:p14="http://schemas.microsoft.com/office/powerpoint/2010/main" val="34253946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Picture 171"/>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61694" y="4494762"/>
            <a:ext cx="1137913" cy="801927"/>
          </a:xfrm>
          <a:prstGeom prst="rect">
            <a:avLst/>
          </a:prstGeom>
        </p:spPr>
      </p:pic>
      <p:pic>
        <p:nvPicPr>
          <p:cNvPr id="175" name="Picture 174"/>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55792" y="1704536"/>
            <a:ext cx="1066800" cy="1066800"/>
          </a:xfrm>
          <a:prstGeom prst="rect">
            <a:avLst/>
          </a:prstGeom>
        </p:spPr>
      </p:pic>
      <p:sp>
        <p:nvSpPr>
          <p:cNvPr id="176" name="Title 12"/>
          <p:cNvSpPr txBox="1">
            <a:spLocks/>
          </p:cNvSpPr>
          <p:nvPr/>
        </p:nvSpPr>
        <p:spPr>
          <a:xfrm>
            <a:off x="5713412" y="1648264"/>
            <a:ext cx="685800" cy="914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US" sz="800" dirty="0" smtClean="0">
                <a:solidFill>
                  <a:schemeClr val="tx1">
                    <a:lumMod val="75000"/>
                  </a:schemeClr>
                </a:solidFill>
                <a:latin typeface="Franklin Gothic Book" panose="020B0503020102020204" pitchFamily="34" charset="0"/>
              </a:rPr>
              <a:t>01A2H</a:t>
            </a:r>
          </a:p>
          <a:p>
            <a:pPr algn="ctr"/>
            <a:r>
              <a:rPr lang="en-US" sz="800" dirty="0" smtClean="0">
                <a:solidFill>
                  <a:schemeClr val="tx1">
                    <a:lumMod val="75000"/>
                  </a:schemeClr>
                </a:solidFill>
                <a:latin typeface="Franklin Gothic Book" panose="020B0503020102020204" pitchFamily="34" charset="0"/>
              </a:rPr>
              <a:t>JA3O1</a:t>
            </a:r>
          </a:p>
          <a:p>
            <a:pPr algn="ctr"/>
            <a:r>
              <a:rPr lang="en-US" sz="800" dirty="0" smtClean="0">
                <a:solidFill>
                  <a:schemeClr val="tx1">
                    <a:lumMod val="75000"/>
                  </a:schemeClr>
                </a:solidFill>
                <a:latin typeface="Franklin Gothic Book" panose="020B0503020102020204" pitchFamily="34" charset="0"/>
              </a:rPr>
              <a:t>9LWM2</a:t>
            </a:r>
          </a:p>
          <a:p>
            <a:pPr algn="ctr"/>
            <a:r>
              <a:rPr lang="en-US" sz="800" dirty="0" smtClean="0">
                <a:solidFill>
                  <a:schemeClr val="tx1">
                    <a:lumMod val="75000"/>
                  </a:schemeClr>
                </a:solidFill>
                <a:latin typeface="Franklin Gothic Book" panose="020B0503020102020204" pitchFamily="34" charset="0"/>
              </a:rPr>
              <a:t>6F4J3</a:t>
            </a:r>
          </a:p>
          <a:p>
            <a:pPr algn="ctr"/>
            <a:r>
              <a:rPr lang="en-US" sz="800" dirty="0" smtClean="0">
                <a:solidFill>
                  <a:schemeClr val="tx1">
                    <a:lumMod val="75000"/>
                  </a:schemeClr>
                </a:solidFill>
                <a:latin typeface="Franklin Gothic Book" panose="020B0503020102020204" pitchFamily="34" charset="0"/>
              </a:rPr>
              <a:t>4IUYT</a:t>
            </a:r>
            <a:endParaRPr lang="en-US" sz="800" dirty="0">
              <a:solidFill>
                <a:schemeClr val="tx1">
                  <a:lumMod val="75000"/>
                </a:schemeClr>
              </a:solidFill>
              <a:latin typeface="Franklin Gothic Book" panose="020B0503020102020204" pitchFamily="34" charset="0"/>
            </a:endParaRPr>
          </a:p>
        </p:txBody>
      </p:sp>
      <p:pic>
        <p:nvPicPr>
          <p:cNvPr id="177" name="Picture 176"/>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03612" y="3386796"/>
            <a:ext cx="1066800" cy="1066800"/>
          </a:xfrm>
          <a:prstGeom prst="rect">
            <a:avLst/>
          </a:prstGeom>
        </p:spPr>
      </p:pic>
      <p:sp>
        <p:nvSpPr>
          <p:cNvPr id="178" name="Title 12"/>
          <p:cNvSpPr txBox="1">
            <a:spLocks/>
          </p:cNvSpPr>
          <p:nvPr/>
        </p:nvSpPr>
        <p:spPr>
          <a:xfrm>
            <a:off x="3961232" y="3330524"/>
            <a:ext cx="685800" cy="914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US" sz="800" dirty="0" smtClean="0">
                <a:solidFill>
                  <a:schemeClr val="tx1">
                    <a:lumMod val="75000"/>
                  </a:schemeClr>
                </a:solidFill>
                <a:latin typeface="Franklin Gothic Book" panose="020B0503020102020204" pitchFamily="34" charset="0"/>
              </a:rPr>
              <a:t>01A2H</a:t>
            </a:r>
          </a:p>
          <a:p>
            <a:pPr algn="ctr"/>
            <a:r>
              <a:rPr lang="en-US" sz="800" dirty="0" smtClean="0">
                <a:solidFill>
                  <a:schemeClr val="tx1">
                    <a:lumMod val="75000"/>
                  </a:schemeClr>
                </a:solidFill>
                <a:latin typeface="Franklin Gothic Book" panose="020B0503020102020204" pitchFamily="34" charset="0"/>
              </a:rPr>
              <a:t>JA3O1</a:t>
            </a:r>
          </a:p>
          <a:p>
            <a:pPr algn="ctr"/>
            <a:r>
              <a:rPr lang="en-US" sz="800" dirty="0" smtClean="0">
                <a:solidFill>
                  <a:schemeClr val="tx1">
                    <a:lumMod val="75000"/>
                  </a:schemeClr>
                </a:solidFill>
                <a:latin typeface="Franklin Gothic Book" panose="020B0503020102020204" pitchFamily="34" charset="0"/>
              </a:rPr>
              <a:t>9LWM2</a:t>
            </a:r>
          </a:p>
          <a:p>
            <a:pPr algn="ctr"/>
            <a:r>
              <a:rPr lang="en-US" sz="800" dirty="0" smtClean="0">
                <a:solidFill>
                  <a:schemeClr val="tx1">
                    <a:lumMod val="75000"/>
                  </a:schemeClr>
                </a:solidFill>
                <a:latin typeface="Franklin Gothic Book" panose="020B0503020102020204" pitchFamily="34" charset="0"/>
              </a:rPr>
              <a:t>6F4J3</a:t>
            </a:r>
          </a:p>
          <a:p>
            <a:pPr algn="ctr"/>
            <a:r>
              <a:rPr lang="en-US" sz="800" dirty="0" smtClean="0">
                <a:solidFill>
                  <a:schemeClr val="tx1">
                    <a:lumMod val="75000"/>
                  </a:schemeClr>
                </a:solidFill>
                <a:latin typeface="Franklin Gothic Book" panose="020B0503020102020204" pitchFamily="34" charset="0"/>
              </a:rPr>
              <a:t>4IUYT</a:t>
            </a:r>
            <a:endParaRPr lang="en-US" sz="800" dirty="0">
              <a:solidFill>
                <a:schemeClr val="tx1">
                  <a:lumMod val="75000"/>
                </a:schemeClr>
              </a:solidFill>
              <a:latin typeface="Franklin Gothic Book" panose="020B0503020102020204" pitchFamily="34" charset="0"/>
            </a:endParaRPr>
          </a:p>
        </p:txBody>
      </p:sp>
      <p:sp>
        <p:nvSpPr>
          <p:cNvPr id="179" name="Title 12"/>
          <p:cNvSpPr txBox="1">
            <a:spLocks/>
          </p:cNvSpPr>
          <p:nvPr/>
        </p:nvSpPr>
        <p:spPr>
          <a:xfrm>
            <a:off x="4799012" y="5201528"/>
            <a:ext cx="685800" cy="914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US" sz="800" dirty="0" smtClean="0">
                <a:solidFill>
                  <a:schemeClr val="tx1">
                    <a:lumMod val="75000"/>
                  </a:schemeClr>
                </a:solidFill>
                <a:latin typeface="Franklin Gothic Book" panose="020B0503020102020204" pitchFamily="34" charset="0"/>
              </a:rPr>
              <a:t>01A2H</a:t>
            </a:r>
          </a:p>
          <a:p>
            <a:pPr algn="ctr"/>
            <a:r>
              <a:rPr lang="en-US" sz="800" dirty="0" smtClean="0">
                <a:solidFill>
                  <a:schemeClr val="tx1">
                    <a:lumMod val="75000"/>
                  </a:schemeClr>
                </a:solidFill>
                <a:latin typeface="Franklin Gothic Book" panose="020B0503020102020204" pitchFamily="34" charset="0"/>
              </a:rPr>
              <a:t>JA3O1</a:t>
            </a:r>
          </a:p>
          <a:p>
            <a:pPr algn="ctr"/>
            <a:r>
              <a:rPr lang="en-US" sz="800" dirty="0" smtClean="0">
                <a:solidFill>
                  <a:schemeClr val="tx1">
                    <a:lumMod val="75000"/>
                  </a:schemeClr>
                </a:solidFill>
                <a:latin typeface="Franklin Gothic Book" panose="020B0503020102020204" pitchFamily="34" charset="0"/>
              </a:rPr>
              <a:t>9LWM2</a:t>
            </a:r>
          </a:p>
          <a:p>
            <a:pPr algn="ctr"/>
            <a:r>
              <a:rPr lang="en-US" sz="800" dirty="0" smtClean="0">
                <a:solidFill>
                  <a:schemeClr val="tx1">
                    <a:lumMod val="75000"/>
                  </a:schemeClr>
                </a:solidFill>
                <a:latin typeface="Franklin Gothic Book" panose="020B0503020102020204" pitchFamily="34" charset="0"/>
              </a:rPr>
              <a:t>6F4J3</a:t>
            </a:r>
          </a:p>
          <a:p>
            <a:pPr algn="ctr"/>
            <a:r>
              <a:rPr lang="en-US" sz="800" dirty="0" smtClean="0">
                <a:solidFill>
                  <a:schemeClr val="tx1">
                    <a:lumMod val="75000"/>
                  </a:schemeClr>
                </a:solidFill>
                <a:latin typeface="Franklin Gothic Book" panose="020B0503020102020204" pitchFamily="34" charset="0"/>
              </a:rPr>
              <a:t>4IUYT</a:t>
            </a:r>
            <a:endParaRPr lang="en-US" sz="800" dirty="0">
              <a:solidFill>
                <a:schemeClr val="tx1">
                  <a:lumMod val="75000"/>
                </a:schemeClr>
              </a:solidFill>
              <a:latin typeface="Franklin Gothic Book" panose="020B0503020102020204" pitchFamily="34" charset="0"/>
            </a:endParaRPr>
          </a:p>
        </p:txBody>
      </p:sp>
      <p:pic>
        <p:nvPicPr>
          <p:cNvPr id="180" name="Picture 179"/>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694612" y="3790072"/>
            <a:ext cx="1066800" cy="1066800"/>
          </a:xfrm>
          <a:prstGeom prst="rect">
            <a:avLst/>
          </a:prstGeom>
        </p:spPr>
      </p:pic>
      <p:sp>
        <p:nvSpPr>
          <p:cNvPr id="181" name="Title 12"/>
          <p:cNvSpPr txBox="1">
            <a:spLocks/>
          </p:cNvSpPr>
          <p:nvPr/>
        </p:nvSpPr>
        <p:spPr>
          <a:xfrm>
            <a:off x="8152232" y="3733800"/>
            <a:ext cx="685800" cy="914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US" sz="800" dirty="0" smtClean="0">
                <a:solidFill>
                  <a:schemeClr val="tx1">
                    <a:lumMod val="75000"/>
                  </a:schemeClr>
                </a:solidFill>
                <a:latin typeface="Franklin Gothic Book" panose="020B0503020102020204" pitchFamily="34" charset="0"/>
              </a:rPr>
              <a:t>01A2H</a:t>
            </a:r>
          </a:p>
          <a:p>
            <a:pPr algn="ctr"/>
            <a:r>
              <a:rPr lang="en-US" sz="800" dirty="0" smtClean="0">
                <a:solidFill>
                  <a:schemeClr val="tx1">
                    <a:lumMod val="75000"/>
                  </a:schemeClr>
                </a:solidFill>
                <a:latin typeface="Franklin Gothic Book" panose="020B0503020102020204" pitchFamily="34" charset="0"/>
              </a:rPr>
              <a:t>JA3O1</a:t>
            </a:r>
          </a:p>
          <a:p>
            <a:pPr algn="ctr"/>
            <a:r>
              <a:rPr lang="en-US" sz="800" dirty="0" smtClean="0">
                <a:solidFill>
                  <a:schemeClr val="tx1">
                    <a:lumMod val="75000"/>
                  </a:schemeClr>
                </a:solidFill>
                <a:latin typeface="Franklin Gothic Book" panose="020B0503020102020204" pitchFamily="34" charset="0"/>
              </a:rPr>
              <a:t>9LWM2</a:t>
            </a:r>
          </a:p>
          <a:p>
            <a:pPr algn="ctr"/>
            <a:r>
              <a:rPr lang="en-US" sz="800" dirty="0" smtClean="0">
                <a:solidFill>
                  <a:schemeClr val="tx1">
                    <a:lumMod val="75000"/>
                  </a:schemeClr>
                </a:solidFill>
                <a:latin typeface="Franklin Gothic Book" panose="020B0503020102020204" pitchFamily="34" charset="0"/>
              </a:rPr>
              <a:t>6F4J3</a:t>
            </a:r>
          </a:p>
          <a:p>
            <a:pPr algn="ctr"/>
            <a:r>
              <a:rPr lang="en-US" sz="800" dirty="0" smtClean="0">
                <a:solidFill>
                  <a:schemeClr val="tx1">
                    <a:lumMod val="75000"/>
                  </a:schemeClr>
                </a:solidFill>
                <a:latin typeface="Franklin Gothic Book" panose="020B0503020102020204" pitchFamily="34" charset="0"/>
              </a:rPr>
              <a:t>4IUYT</a:t>
            </a:r>
            <a:endParaRPr lang="en-US" sz="800" dirty="0">
              <a:solidFill>
                <a:schemeClr val="tx1">
                  <a:lumMod val="75000"/>
                </a:schemeClr>
              </a:solidFill>
              <a:latin typeface="Franklin Gothic Book" panose="020B0503020102020204" pitchFamily="34" charset="0"/>
            </a:endParaRPr>
          </a:p>
        </p:txBody>
      </p:sp>
      <p:pic>
        <p:nvPicPr>
          <p:cNvPr id="182" name="Picture 181"/>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737524" y="5105400"/>
            <a:ext cx="1066800" cy="1066800"/>
          </a:xfrm>
          <a:prstGeom prst="rect">
            <a:avLst/>
          </a:prstGeom>
        </p:spPr>
      </p:pic>
      <p:sp>
        <p:nvSpPr>
          <p:cNvPr id="183" name="Title 12"/>
          <p:cNvSpPr txBox="1">
            <a:spLocks/>
          </p:cNvSpPr>
          <p:nvPr/>
        </p:nvSpPr>
        <p:spPr>
          <a:xfrm>
            <a:off x="10195144" y="5049128"/>
            <a:ext cx="685800" cy="914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US" sz="800" dirty="0" smtClean="0">
                <a:solidFill>
                  <a:schemeClr val="tx1">
                    <a:lumMod val="75000"/>
                  </a:schemeClr>
                </a:solidFill>
                <a:latin typeface="Franklin Gothic Book" panose="020B0503020102020204" pitchFamily="34" charset="0"/>
              </a:rPr>
              <a:t>01A2H</a:t>
            </a:r>
          </a:p>
          <a:p>
            <a:pPr algn="ctr"/>
            <a:r>
              <a:rPr lang="en-US" sz="800" dirty="0" smtClean="0">
                <a:solidFill>
                  <a:schemeClr val="tx1">
                    <a:lumMod val="75000"/>
                  </a:schemeClr>
                </a:solidFill>
                <a:latin typeface="Franklin Gothic Book" panose="020B0503020102020204" pitchFamily="34" charset="0"/>
              </a:rPr>
              <a:t>JA3O1</a:t>
            </a:r>
          </a:p>
          <a:p>
            <a:pPr algn="ctr"/>
            <a:r>
              <a:rPr lang="en-US" sz="800" dirty="0" smtClean="0">
                <a:solidFill>
                  <a:schemeClr val="tx1">
                    <a:lumMod val="75000"/>
                  </a:schemeClr>
                </a:solidFill>
                <a:latin typeface="Franklin Gothic Book" panose="020B0503020102020204" pitchFamily="34" charset="0"/>
              </a:rPr>
              <a:t>9LWM2</a:t>
            </a:r>
          </a:p>
          <a:p>
            <a:pPr algn="ctr"/>
            <a:r>
              <a:rPr lang="en-US" sz="800" dirty="0" smtClean="0">
                <a:solidFill>
                  <a:schemeClr val="tx1">
                    <a:lumMod val="75000"/>
                  </a:schemeClr>
                </a:solidFill>
                <a:latin typeface="Franklin Gothic Book" panose="020B0503020102020204" pitchFamily="34" charset="0"/>
              </a:rPr>
              <a:t>6F4J3</a:t>
            </a:r>
          </a:p>
          <a:p>
            <a:pPr algn="ctr"/>
            <a:r>
              <a:rPr lang="en-US" sz="800" dirty="0" smtClean="0">
                <a:solidFill>
                  <a:schemeClr val="tx1">
                    <a:lumMod val="75000"/>
                  </a:schemeClr>
                </a:solidFill>
                <a:latin typeface="Franklin Gothic Book" panose="020B0503020102020204" pitchFamily="34" charset="0"/>
              </a:rPr>
              <a:t>4IUYT</a:t>
            </a:r>
            <a:endParaRPr lang="en-US" sz="800" dirty="0">
              <a:solidFill>
                <a:schemeClr val="tx1">
                  <a:lumMod val="75000"/>
                </a:schemeClr>
              </a:solidFill>
              <a:latin typeface="Franklin Gothic Book" panose="020B0503020102020204" pitchFamily="34" charset="0"/>
            </a:endParaRPr>
          </a:p>
        </p:txBody>
      </p:sp>
      <p:pic>
        <p:nvPicPr>
          <p:cNvPr id="184" name="Picture 183"/>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84992" y="1981200"/>
            <a:ext cx="1066800" cy="1066800"/>
          </a:xfrm>
          <a:prstGeom prst="rect">
            <a:avLst/>
          </a:prstGeom>
        </p:spPr>
      </p:pic>
      <p:sp>
        <p:nvSpPr>
          <p:cNvPr id="185" name="Title 12"/>
          <p:cNvSpPr txBox="1">
            <a:spLocks/>
          </p:cNvSpPr>
          <p:nvPr/>
        </p:nvSpPr>
        <p:spPr>
          <a:xfrm>
            <a:off x="10742612" y="1924928"/>
            <a:ext cx="685800" cy="914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US" sz="800" dirty="0" smtClean="0">
                <a:solidFill>
                  <a:schemeClr val="tx1">
                    <a:lumMod val="75000"/>
                  </a:schemeClr>
                </a:solidFill>
                <a:latin typeface="Franklin Gothic Book" panose="020B0503020102020204" pitchFamily="34" charset="0"/>
              </a:rPr>
              <a:t>01A2H</a:t>
            </a:r>
          </a:p>
          <a:p>
            <a:pPr algn="ctr"/>
            <a:r>
              <a:rPr lang="en-US" sz="800" dirty="0" smtClean="0">
                <a:solidFill>
                  <a:schemeClr val="tx1">
                    <a:lumMod val="75000"/>
                  </a:schemeClr>
                </a:solidFill>
                <a:latin typeface="Franklin Gothic Book" panose="020B0503020102020204" pitchFamily="34" charset="0"/>
              </a:rPr>
              <a:t>JA3O1</a:t>
            </a:r>
          </a:p>
          <a:p>
            <a:pPr algn="ctr"/>
            <a:r>
              <a:rPr lang="en-US" sz="800" dirty="0" smtClean="0">
                <a:solidFill>
                  <a:schemeClr val="tx1">
                    <a:lumMod val="75000"/>
                  </a:schemeClr>
                </a:solidFill>
                <a:latin typeface="Franklin Gothic Book" panose="020B0503020102020204" pitchFamily="34" charset="0"/>
              </a:rPr>
              <a:t>9LWM2</a:t>
            </a:r>
          </a:p>
          <a:p>
            <a:pPr algn="ctr"/>
            <a:r>
              <a:rPr lang="en-US" sz="800" dirty="0" smtClean="0">
                <a:solidFill>
                  <a:schemeClr val="tx1">
                    <a:lumMod val="75000"/>
                  </a:schemeClr>
                </a:solidFill>
                <a:latin typeface="Franklin Gothic Book" panose="020B0503020102020204" pitchFamily="34" charset="0"/>
              </a:rPr>
              <a:t>6F4J3</a:t>
            </a:r>
          </a:p>
          <a:p>
            <a:pPr algn="ctr"/>
            <a:r>
              <a:rPr lang="en-US" sz="800" dirty="0" smtClean="0">
                <a:solidFill>
                  <a:schemeClr val="tx1">
                    <a:lumMod val="75000"/>
                  </a:schemeClr>
                </a:solidFill>
                <a:latin typeface="Franklin Gothic Book" panose="020B0503020102020204" pitchFamily="34" charset="0"/>
              </a:rPr>
              <a:t>4IUYT</a:t>
            </a:r>
            <a:endParaRPr lang="en-US" sz="800" dirty="0">
              <a:solidFill>
                <a:schemeClr val="tx1">
                  <a:lumMod val="75000"/>
                </a:schemeClr>
              </a:solidFill>
              <a:latin typeface="Franklin Gothic Book" panose="020B0503020102020204" pitchFamily="34" charset="0"/>
            </a:endParaRPr>
          </a:p>
        </p:txBody>
      </p:sp>
      <p:pic>
        <p:nvPicPr>
          <p:cNvPr id="186" name="Picture 185"/>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55944" y="1975340"/>
            <a:ext cx="1066800" cy="1066800"/>
          </a:xfrm>
          <a:prstGeom prst="rect">
            <a:avLst/>
          </a:prstGeom>
        </p:spPr>
      </p:pic>
      <p:sp>
        <p:nvSpPr>
          <p:cNvPr id="187" name="Title 12"/>
          <p:cNvSpPr txBox="1">
            <a:spLocks/>
          </p:cNvSpPr>
          <p:nvPr/>
        </p:nvSpPr>
        <p:spPr>
          <a:xfrm>
            <a:off x="1813564" y="1919068"/>
            <a:ext cx="685800" cy="914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US" sz="800" dirty="0" smtClean="0">
                <a:solidFill>
                  <a:schemeClr val="tx1">
                    <a:lumMod val="75000"/>
                  </a:schemeClr>
                </a:solidFill>
                <a:latin typeface="Franklin Gothic Book" panose="020B0503020102020204" pitchFamily="34" charset="0"/>
              </a:rPr>
              <a:t>01A2H</a:t>
            </a:r>
          </a:p>
          <a:p>
            <a:pPr algn="ctr"/>
            <a:r>
              <a:rPr lang="en-US" sz="800" dirty="0" smtClean="0">
                <a:solidFill>
                  <a:schemeClr val="tx1">
                    <a:lumMod val="75000"/>
                  </a:schemeClr>
                </a:solidFill>
                <a:latin typeface="Franklin Gothic Book" panose="020B0503020102020204" pitchFamily="34" charset="0"/>
              </a:rPr>
              <a:t>JA3O1</a:t>
            </a:r>
          </a:p>
          <a:p>
            <a:pPr algn="ctr"/>
            <a:r>
              <a:rPr lang="en-US" sz="800" dirty="0" smtClean="0">
                <a:solidFill>
                  <a:schemeClr val="tx1">
                    <a:lumMod val="75000"/>
                  </a:schemeClr>
                </a:solidFill>
                <a:latin typeface="Franklin Gothic Book" panose="020B0503020102020204" pitchFamily="34" charset="0"/>
              </a:rPr>
              <a:t>9LWM2</a:t>
            </a:r>
          </a:p>
          <a:p>
            <a:pPr algn="ctr"/>
            <a:r>
              <a:rPr lang="en-US" sz="800" dirty="0" smtClean="0">
                <a:solidFill>
                  <a:schemeClr val="tx1">
                    <a:lumMod val="75000"/>
                  </a:schemeClr>
                </a:solidFill>
                <a:latin typeface="Franklin Gothic Book" panose="020B0503020102020204" pitchFamily="34" charset="0"/>
              </a:rPr>
              <a:t>6F4J3</a:t>
            </a:r>
          </a:p>
          <a:p>
            <a:pPr algn="ctr"/>
            <a:r>
              <a:rPr lang="en-US" sz="800" dirty="0" smtClean="0">
                <a:solidFill>
                  <a:schemeClr val="tx1">
                    <a:lumMod val="75000"/>
                  </a:schemeClr>
                </a:solidFill>
                <a:latin typeface="Franklin Gothic Book" panose="020B0503020102020204" pitchFamily="34" charset="0"/>
              </a:rPr>
              <a:t>4IUYT</a:t>
            </a:r>
            <a:endParaRPr lang="en-US" sz="800" dirty="0">
              <a:solidFill>
                <a:schemeClr val="tx1">
                  <a:lumMod val="75000"/>
                </a:schemeClr>
              </a:solidFill>
              <a:latin typeface="Franklin Gothic Book" panose="020B0503020102020204" pitchFamily="34" charset="0"/>
            </a:endParaRPr>
          </a:p>
        </p:txBody>
      </p:sp>
      <p:pic>
        <p:nvPicPr>
          <p:cNvPr id="188" name="Picture 187"/>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456311">
            <a:off x="2242995" y="1550831"/>
            <a:ext cx="1137913" cy="801927"/>
          </a:xfrm>
          <a:prstGeom prst="rect">
            <a:avLst/>
          </a:prstGeom>
        </p:spPr>
      </p:pic>
      <p:pic>
        <p:nvPicPr>
          <p:cNvPr id="189" name="Picture 188"/>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2848569">
            <a:off x="4161410" y="1702511"/>
            <a:ext cx="1137913" cy="801927"/>
          </a:xfrm>
          <a:prstGeom prst="rect">
            <a:avLst/>
          </a:prstGeom>
        </p:spPr>
      </p:pic>
      <p:pic>
        <p:nvPicPr>
          <p:cNvPr id="190" name="Picture 189"/>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974210">
            <a:off x="3152212" y="1519351"/>
            <a:ext cx="1137913" cy="801927"/>
          </a:xfrm>
          <a:prstGeom prst="rect">
            <a:avLst/>
          </a:prstGeom>
        </p:spPr>
      </p:pic>
      <p:pic>
        <p:nvPicPr>
          <p:cNvPr id="191" name="Picture 190"/>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6784256">
            <a:off x="1984787" y="2742310"/>
            <a:ext cx="801927" cy="1137913"/>
          </a:xfrm>
          <a:prstGeom prst="rect">
            <a:avLst/>
          </a:prstGeom>
        </p:spPr>
      </p:pic>
      <p:pic>
        <p:nvPicPr>
          <p:cNvPr id="192" name="Picture 191"/>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2830646">
            <a:off x="2394084" y="3416569"/>
            <a:ext cx="1137913" cy="801928"/>
          </a:xfrm>
          <a:prstGeom prst="rect">
            <a:avLst/>
          </a:prstGeom>
        </p:spPr>
      </p:pic>
      <p:pic>
        <p:nvPicPr>
          <p:cNvPr id="193" name="Picture 192"/>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147129">
            <a:off x="4528769" y="3796769"/>
            <a:ext cx="1137913" cy="801927"/>
          </a:xfrm>
          <a:prstGeom prst="rect">
            <a:avLst/>
          </a:prstGeom>
        </p:spPr>
      </p:pic>
      <p:pic>
        <p:nvPicPr>
          <p:cNvPr id="194" name="Picture 193"/>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688880">
            <a:off x="5527203" y="3932761"/>
            <a:ext cx="1207383" cy="801927"/>
          </a:xfrm>
          <a:prstGeom prst="rect">
            <a:avLst/>
          </a:prstGeom>
        </p:spPr>
      </p:pic>
      <p:pic>
        <p:nvPicPr>
          <p:cNvPr id="195" name="Picture 194"/>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258042">
            <a:off x="6605935" y="3949108"/>
            <a:ext cx="1137913" cy="801927"/>
          </a:xfrm>
          <a:prstGeom prst="rect">
            <a:avLst/>
          </a:prstGeom>
        </p:spPr>
      </p:pic>
      <p:pic>
        <p:nvPicPr>
          <p:cNvPr id="196" name="Picture 195"/>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6388563">
            <a:off x="3904635" y="4410727"/>
            <a:ext cx="1137913" cy="891851"/>
          </a:xfrm>
          <a:prstGeom prst="rect">
            <a:avLst/>
          </a:prstGeom>
        </p:spPr>
      </p:pic>
      <p:pic>
        <p:nvPicPr>
          <p:cNvPr id="197" name="Picture 196"/>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3481262">
            <a:off x="6180142" y="2239293"/>
            <a:ext cx="1137913" cy="801927"/>
          </a:xfrm>
          <a:prstGeom prst="rect">
            <a:avLst/>
          </a:prstGeom>
        </p:spPr>
      </p:pic>
      <p:pic>
        <p:nvPicPr>
          <p:cNvPr id="198" name="Picture 197"/>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5273058">
            <a:off x="7578440" y="3104885"/>
            <a:ext cx="801927" cy="1137913"/>
          </a:xfrm>
          <a:prstGeom prst="rect">
            <a:avLst/>
          </a:prstGeom>
        </p:spPr>
      </p:pic>
      <p:pic>
        <p:nvPicPr>
          <p:cNvPr id="199" name="Picture 198"/>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0041545">
            <a:off x="5223284" y="2486331"/>
            <a:ext cx="834629" cy="1137913"/>
          </a:xfrm>
          <a:prstGeom prst="rect">
            <a:avLst/>
          </a:prstGeom>
        </p:spPr>
      </p:pic>
      <p:pic>
        <p:nvPicPr>
          <p:cNvPr id="200" name="Picture 199"/>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3641272">
            <a:off x="8628462" y="4649448"/>
            <a:ext cx="1242794" cy="851884"/>
          </a:xfrm>
          <a:prstGeom prst="rect">
            <a:avLst/>
          </a:prstGeom>
        </p:spPr>
      </p:pic>
      <p:pic>
        <p:nvPicPr>
          <p:cNvPr id="201" name="Picture 200"/>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0693207">
            <a:off x="8654061" y="3462929"/>
            <a:ext cx="1137913" cy="801927"/>
          </a:xfrm>
          <a:prstGeom prst="rect">
            <a:avLst/>
          </a:prstGeom>
        </p:spPr>
      </p:pic>
      <p:pic>
        <p:nvPicPr>
          <p:cNvPr id="202" name="Picture 201"/>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9979537">
            <a:off x="9504118" y="2825988"/>
            <a:ext cx="1137913" cy="801927"/>
          </a:xfrm>
          <a:prstGeom prst="rect">
            <a:avLst/>
          </a:prstGeom>
        </p:spPr>
      </p:pic>
      <p:pic>
        <p:nvPicPr>
          <p:cNvPr id="203" name="Picture 202"/>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173449">
            <a:off x="6286539" y="1477450"/>
            <a:ext cx="1137913" cy="801927"/>
          </a:xfrm>
          <a:prstGeom prst="rect">
            <a:avLst/>
          </a:prstGeom>
        </p:spPr>
      </p:pic>
      <p:pic>
        <p:nvPicPr>
          <p:cNvPr id="204" name="Picture 203"/>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853297">
            <a:off x="7242065" y="1340277"/>
            <a:ext cx="1137913" cy="801927"/>
          </a:xfrm>
          <a:prstGeom prst="rect">
            <a:avLst/>
          </a:prstGeom>
        </p:spPr>
      </p:pic>
      <p:pic>
        <p:nvPicPr>
          <p:cNvPr id="205" name="Picture 204"/>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638883">
            <a:off x="8263531" y="1258260"/>
            <a:ext cx="1137913" cy="801927"/>
          </a:xfrm>
          <a:prstGeom prst="rect">
            <a:avLst/>
          </a:prstGeom>
        </p:spPr>
      </p:pic>
      <p:pic>
        <p:nvPicPr>
          <p:cNvPr id="206" name="Picture 205"/>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3716226">
            <a:off x="9244640" y="1534379"/>
            <a:ext cx="1137913" cy="801927"/>
          </a:xfrm>
          <a:prstGeom prst="rect">
            <a:avLst/>
          </a:prstGeom>
        </p:spPr>
      </p:pic>
      <p:pic>
        <p:nvPicPr>
          <p:cNvPr id="207" name="Picture 206"/>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825177">
            <a:off x="5369120" y="5607043"/>
            <a:ext cx="1137913" cy="801927"/>
          </a:xfrm>
          <a:prstGeom prst="rect">
            <a:avLst/>
          </a:prstGeom>
        </p:spPr>
      </p:pic>
      <p:pic>
        <p:nvPicPr>
          <p:cNvPr id="208" name="Picture 207"/>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100947">
            <a:off x="6258369" y="5583734"/>
            <a:ext cx="1137913" cy="801927"/>
          </a:xfrm>
          <a:prstGeom prst="rect">
            <a:avLst/>
          </a:prstGeom>
        </p:spPr>
      </p:pic>
      <p:pic>
        <p:nvPicPr>
          <p:cNvPr id="209" name="Picture 208"/>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825177">
            <a:off x="7259757" y="5600416"/>
            <a:ext cx="1137913" cy="801927"/>
          </a:xfrm>
          <a:prstGeom prst="rect">
            <a:avLst/>
          </a:prstGeom>
        </p:spPr>
      </p:pic>
      <p:pic>
        <p:nvPicPr>
          <p:cNvPr id="210" name="Picture 209"/>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825177">
            <a:off x="8183319" y="5702004"/>
            <a:ext cx="1137913" cy="801927"/>
          </a:xfrm>
          <a:prstGeom prst="rect">
            <a:avLst/>
          </a:prstGeom>
        </p:spPr>
      </p:pic>
      <p:pic>
        <p:nvPicPr>
          <p:cNvPr id="211" name="Picture 210"/>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8693000">
            <a:off x="11206423" y="4382278"/>
            <a:ext cx="801927" cy="1137913"/>
          </a:xfrm>
          <a:prstGeom prst="rect">
            <a:avLst/>
          </a:prstGeom>
        </p:spPr>
      </p:pic>
      <p:pic>
        <p:nvPicPr>
          <p:cNvPr id="212" name="Picture 211"/>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9241641">
            <a:off x="11206424" y="3704832"/>
            <a:ext cx="801926" cy="1137913"/>
          </a:xfrm>
          <a:prstGeom prst="rect">
            <a:avLst/>
          </a:prstGeom>
        </p:spPr>
      </p:pic>
      <p:pic>
        <p:nvPicPr>
          <p:cNvPr id="213" name="Picture 212"/>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7668935">
            <a:off x="11146657" y="2115850"/>
            <a:ext cx="801927" cy="1137913"/>
          </a:xfrm>
          <a:prstGeom prst="rect">
            <a:avLst/>
          </a:prstGeom>
        </p:spPr>
      </p:pic>
      <p:pic>
        <p:nvPicPr>
          <p:cNvPr id="214" name="Picture 213"/>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6678757">
            <a:off x="1208167" y="2696183"/>
            <a:ext cx="801927" cy="1137913"/>
          </a:xfrm>
          <a:prstGeom prst="rect">
            <a:avLst/>
          </a:prstGeom>
        </p:spPr>
      </p:pic>
      <p:pic>
        <p:nvPicPr>
          <p:cNvPr id="215" name="Picture 214"/>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7932283">
            <a:off x="1268232" y="3511135"/>
            <a:ext cx="801927" cy="1137913"/>
          </a:xfrm>
          <a:prstGeom prst="rect">
            <a:avLst/>
          </a:prstGeom>
        </p:spPr>
      </p:pic>
      <p:pic>
        <p:nvPicPr>
          <p:cNvPr id="216" name="Picture 215"/>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4741325">
            <a:off x="1531628" y="5237837"/>
            <a:ext cx="1137913" cy="801926"/>
          </a:xfrm>
          <a:prstGeom prst="rect">
            <a:avLst/>
          </a:prstGeom>
        </p:spPr>
      </p:pic>
      <p:pic>
        <p:nvPicPr>
          <p:cNvPr id="217" name="Picture 216"/>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005266">
            <a:off x="3264865" y="5619005"/>
            <a:ext cx="1137913" cy="801927"/>
          </a:xfrm>
          <a:prstGeom prst="rect">
            <a:avLst/>
          </a:prstGeom>
        </p:spPr>
      </p:pic>
      <p:pic>
        <p:nvPicPr>
          <p:cNvPr id="218" name="Picture 217"/>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859497">
            <a:off x="5380021" y="4979614"/>
            <a:ext cx="1137913" cy="801927"/>
          </a:xfrm>
          <a:prstGeom prst="rect">
            <a:avLst/>
          </a:prstGeom>
        </p:spPr>
      </p:pic>
      <p:pic>
        <p:nvPicPr>
          <p:cNvPr id="219" name="Picture 218"/>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337293" y="4800600"/>
            <a:ext cx="1137913" cy="801927"/>
          </a:xfrm>
          <a:prstGeom prst="rect">
            <a:avLst/>
          </a:prstGeom>
        </p:spPr>
      </p:pic>
      <p:pic>
        <p:nvPicPr>
          <p:cNvPr id="220" name="Picture 219"/>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7809266">
            <a:off x="1352914" y="4285621"/>
            <a:ext cx="801927" cy="1137913"/>
          </a:xfrm>
          <a:prstGeom prst="rect">
            <a:avLst/>
          </a:prstGeom>
        </p:spPr>
      </p:pic>
      <p:sp>
        <p:nvSpPr>
          <p:cNvPr id="221" name="Title 12"/>
          <p:cNvSpPr txBox="1">
            <a:spLocks/>
          </p:cNvSpPr>
          <p:nvPr/>
        </p:nvSpPr>
        <p:spPr>
          <a:xfrm>
            <a:off x="2622650" y="2763579"/>
            <a:ext cx="2041264" cy="71256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US" sz="1600" b="1" dirty="0" smtClean="0">
                <a:solidFill>
                  <a:schemeClr val="tx1">
                    <a:lumMod val="65000"/>
                  </a:schemeClr>
                </a:solidFill>
                <a:effectLst>
                  <a:outerShdw blurRad="38100" dist="38100" dir="2700000" algn="tl">
                    <a:srgbClr val="000000">
                      <a:alpha val="43137"/>
                    </a:srgbClr>
                  </a:outerShdw>
                </a:effectLst>
              </a:rPr>
              <a:t>Digital Database</a:t>
            </a:r>
            <a:endParaRPr lang="en-US" sz="1600" b="1" dirty="0">
              <a:solidFill>
                <a:schemeClr val="tx1">
                  <a:lumMod val="65000"/>
                </a:schemeClr>
              </a:solidFill>
              <a:effectLst>
                <a:outerShdw blurRad="38100" dist="38100" dir="2700000" algn="tl">
                  <a:srgbClr val="000000">
                    <a:alpha val="43137"/>
                  </a:srgbClr>
                </a:outerShdw>
              </a:effectLst>
            </a:endParaRPr>
          </a:p>
        </p:txBody>
      </p:sp>
      <p:sp>
        <p:nvSpPr>
          <p:cNvPr id="222" name="Title 12"/>
          <p:cNvSpPr txBox="1">
            <a:spLocks/>
          </p:cNvSpPr>
          <p:nvPr/>
        </p:nvSpPr>
        <p:spPr>
          <a:xfrm>
            <a:off x="9927103" y="1286649"/>
            <a:ext cx="2041264" cy="71256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US" sz="1600" b="1" dirty="0" smtClean="0">
                <a:solidFill>
                  <a:schemeClr val="tx1">
                    <a:lumMod val="65000"/>
                  </a:schemeClr>
                </a:solidFill>
                <a:effectLst>
                  <a:outerShdw blurRad="38100" dist="38100" dir="2700000" algn="tl">
                    <a:srgbClr val="000000">
                      <a:alpha val="43137"/>
                    </a:srgbClr>
                  </a:outerShdw>
                </a:effectLst>
              </a:rPr>
              <a:t>Decentralized</a:t>
            </a:r>
            <a:endParaRPr lang="en-US" sz="1600" b="1" dirty="0">
              <a:solidFill>
                <a:schemeClr val="tx1">
                  <a:lumMod val="65000"/>
                </a:schemeClr>
              </a:solidFill>
              <a:effectLst>
                <a:outerShdw blurRad="38100" dist="38100" dir="2700000" algn="tl">
                  <a:srgbClr val="000000">
                    <a:alpha val="43137"/>
                  </a:srgbClr>
                </a:outerShdw>
              </a:effectLst>
            </a:endParaRPr>
          </a:p>
        </p:txBody>
      </p:sp>
      <p:sp>
        <p:nvSpPr>
          <p:cNvPr id="223" name="Title 12"/>
          <p:cNvSpPr txBox="1">
            <a:spLocks/>
          </p:cNvSpPr>
          <p:nvPr/>
        </p:nvSpPr>
        <p:spPr>
          <a:xfrm>
            <a:off x="9442496" y="4431234"/>
            <a:ext cx="2041264" cy="71256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US" sz="1600" b="1" dirty="0" smtClean="0">
                <a:solidFill>
                  <a:schemeClr val="tx1">
                    <a:lumMod val="65000"/>
                  </a:schemeClr>
                </a:solidFill>
                <a:effectLst>
                  <a:outerShdw blurRad="38100" dist="38100" dir="2700000" algn="tl">
                    <a:srgbClr val="000000">
                      <a:alpha val="43137"/>
                    </a:srgbClr>
                  </a:outerShdw>
                </a:effectLst>
              </a:rPr>
              <a:t>Distributed</a:t>
            </a:r>
            <a:endParaRPr lang="en-US" sz="1600" b="1" dirty="0">
              <a:solidFill>
                <a:schemeClr val="tx1">
                  <a:lumMod val="65000"/>
                </a:schemeClr>
              </a:solidFill>
              <a:effectLst>
                <a:outerShdw blurRad="38100" dist="38100" dir="2700000" algn="tl">
                  <a:srgbClr val="000000">
                    <a:alpha val="43137"/>
                  </a:srgbClr>
                </a:outerShdw>
              </a:effectLst>
            </a:endParaRPr>
          </a:p>
        </p:txBody>
      </p:sp>
      <p:sp>
        <p:nvSpPr>
          <p:cNvPr id="224" name="Title 12"/>
          <p:cNvSpPr txBox="1">
            <a:spLocks/>
          </p:cNvSpPr>
          <p:nvPr/>
        </p:nvSpPr>
        <p:spPr>
          <a:xfrm>
            <a:off x="5016702" y="3399480"/>
            <a:ext cx="2621530" cy="71256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US" sz="1600" b="1" dirty="0" smtClean="0">
                <a:solidFill>
                  <a:schemeClr val="accent1">
                    <a:lumMod val="75000"/>
                  </a:schemeClr>
                </a:solidFill>
                <a:effectLst>
                  <a:outerShdw blurRad="38100" dist="38100" dir="2700000" algn="tl">
                    <a:srgbClr val="000000">
                      <a:alpha val="43137"/>
                    </a:srgbClr>
                  </a:outerShdw>
                </a:effectLst>
              </a:rPr>
              <a:t>Chained/Connected</a:t>
            </a:r>
            <a:endParaRPr lang="en-US" sz="1600" b="1" dirty="0">
              <a:solidFill>
                <a:schemeClr val="accent1">
                  <a:lumMod val="75000"/>
                </a:schemeClr>
              </a:solidFill>
              <a:effectLst>
                <a:outerShdw blurRad="38100" dist="38100" dir="2700000" algn="tl">
                  <a:srgbClr val="000000">
                    <a:alpha val="43137"/>
                  </a:srgbClr>
                </a:outerShdw>
              </a:effectLst>
            </a:endParaRPr>
          </a:p>
        </p:txBody>
      </p:sp>
      <p:sp>
        <p:nvSpPr>
          <p:cNvPr id="225" name="Title 12"/>
          <p:cNvSpPr txBox="1">
            <a:spLocks/>
          </p:cNvSpPr>
          <p:nvPr/>
        </p:nvSpPr>
        <p:spPr>
          <a:xfrm>
            <a:off x="7698481" y="5129306"/>
            <a:ext cx="1197967" cy="71256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US" sz="1600" b="1" dirty="0" smtClean="0">
                <a:solidFill>
                  <a:schemeClr val="accent1">
                    <a:lumMod val="75000"/>
                  </a:schemeClr>
                </a:solidFill>
                <a:effectLst>
                  <a:outerShdw blurRad="38100" dist="38100" dir="2700000" algn="tl">
                    <a:srgbClr val="000000">
                      <a:alpha val="43137"/>
                    </a:srgbClr>
                  </a:outerShdw>
                </a:effectLst>
              </a:rPr>
              <a:t>Coded</a:t>
            </a:r>
            <a:endParaRPr lang="en-US" sz="1600" b="1" dirty="0">
              <a:solidFill>
                <a:schemeClr val="accent1">
                  <a:lumMod val="75000"/>
                </a:schemeClr>
              </a:solidFill>
              <a:effectLst>
                <a:outerShdw blurRad="38100" dist="38100" dir="2700000" algn="tl">
                  <a:srgbClr val="000000">
                    <a:alpha val="43137"/>
                  </a:srgbClr>
                </a:outerShdw>
              </a:effectLst>
            </a:endParaRPr>
          </a:p>
        </p:txBody>
      </p:sp>
      <p:sp>
        <p:nvSpPr>
          <p:cNvPr id="226" name="Title 12"/>
          <p:cNvSpPr txBox="1">
            <a:spLocks/>
          </p:cNvSpPr>
          <p:nvPr/>
        </p:nvSpPr>
        <p:spPr>
          <a:xfrm>
            <a:off x="2190406" y="4582634"/>
            <a:ext cx="1854960" cy="71256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US" sz="1600" b="1" dirty="0" smtClean="0">
                <a:solidFill>
                  <a:schemeClr val="accent1">
                    <a:lumMod val="75000"/>
                  </a:schemeClr>
                </a:solidFill>
                <a:effectLst>
                  <a:outerShdw blurRad="38100" dist="38100" dir="2700000" algn="tl">
                    <a:srgbClr val="000000">
                      <a:alpha val="43137"/>
                    </a:srgbClr>
                  </a:outerShdw>
                </a:effectLst>
              </a:rPr>
              <a:t>Consolidated</a:t>
            </a:r>
            <a:endParaRPr lang="en-US" sz="1600" b="1" dirty="0">
              <a:solidFill>
                <a:schemeClr val="accent1">
                  <a:lumMod val="75000"/>
                </a:schemeClr>
              </a:solidFill>
              <a:effectLst>
                <a:outerShdw blurRad="38100" dist="38100" dir="2700000" algn="tl">
                  <a:srgbClr val="000000">
                    <a:alpha val="43137"/>
                  </a:srgbClr>
                </a:outerShdw>
              </a:effectLst>
            </a:endParaRPr>
          </a:p>
        </p:txBody>
      </p:sp>
      <p:sp>
        <p:nvSpPr>
          <p:cNvPr id="227" name="Title 12"/>
          <p:cNvSpPr txBox="1">
            <a:spLocks/>
          </p:cNvSpPr>
          <p:nvPr/>
        </p:nvSpPr>
        <p:spPr>
          <a:xfrm>
            <a:off x="7086622" y="2362200"/>
            <a:ext cx="3046678" cy="9144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US" sz="2400" b="1" dirty="0" smtClean="0">
                <a:solidFill>
                  <a:schemeClr val="accent5">
                    <a:lumMod val="50000"/>
                  </a:schemeClr>
                </a:solidFill>
              </a:rPr>
              <a:t>Traceability</a:t>
            </a:r>
          </a:p>
          <a:p>
            <a:pPr algn="ctr"/>
            <a:r>
              <a:rPr lang="en-US" sz="2400" b="1" dirty="0" smtClean="0">
                <a:solidFill>
                  <a:schemeClr val="accent5">
                    <a:lumMod val="50000"/>
                  </a:schemeClr>
                </a:solidFill>
              </a:rPr>
              <a:t>Transparency</a:t>
            </a:r>
          </a:p>
          <a:p>
            <a:pPr algn="ctr"/>
            <a:r>
              <a:rPr lang="en-US" sz="2400" b="1" dirty="0" smtClean="0">
                <a:solidFill>
                  <a:schemeClr val="accent5">
                    <a:lumMod val="50000"/>
                  </a:schemeClr>
                </a:solidFill>
              </a:rPr>
              <a:t>Trust</a:t>
            </a:r>
            <a:endParaRPr lang="en-US" sz="2400" b="1" dirty="0">
              <a:solidFill>
                <a:schemeClr val="accent5">
                  <a:lumMod val="50000"/>
                </a:schemeClr>
              </a:solidFill>
            </a:endParaRPr>
          </a:p>
        </p:txBody>
      </p:sp>
      <p:pic>
        <p:nvPicPr>
          <p:cNvPr id="228" name="Picture 227"/>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344662">
            <a:off x="2332004" y="5628725"/>
            <a:ext cx="1137913" cy="801927"/>
          </a:xfrm>
          <a:prstGeom prst="rect">
            <a:avLst/>
          </a:prstGeom>
        </p:spPr>
      </p:pic>
      <p:pic>
        <p:nvPicPr>
          <p:cNvPr id="229" name="Picture 228"/>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892480">
            <a:off x="9106139" y="5738760"/>
            <a:ext cx="1137913" cy="801927"/>
          </a:xfrm>
          <a:prstGeom prst="rect">
            <a:avLst/>
          </a:prstGeom>
        </p:spPr>
      </p:pic>
      <p:pic>
        <p:nvPicPr>
          <p:cNvPr id="230" name="Picture 229"/>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693164">
            <a:off x="4621622" y="2942640"/>
            <a:ext cx="834629" cy="1137913"/>
          </a:xfrm>
          <a:prstGeom prst="rect">
            <a:avLst/>
          </a:prstGeom>
        </p:spPr>
      </p:pic>
      <p:pic>
        <p:nvPicPr>
          <p:cNvPr id="231" name="Picture 230"/>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8425937">
            <a:off x="11286659" y="2906978"/>
            <a:ext cx="801927" cy="1137913"/>
          </a:xfrm>
          <a:prstGeom prst="rect">
            <a:avLst/>
          </a:prstGeom>
        </p:spPr>
      </p:pic>
      <p:pic>
        <p:nvPicPr>
          <p:cNvPr id="232" name="Picture 231"/>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922911">
            <a:off x="10825089" y="5049814"/>
            <a:ext cx="801927" cy="1137913"/>
          </a:xfrm>
          <a:prstGeom prst="rect">
            <a:avLst/>
          </a:prstGeom>
        </p:spPr>
      </p:pic>
      <p:pic>
        <p:nvPicPr>
          <p:cNvPr id="233" name="Picture 232"/>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6961722" y="2657371"/>
            <a:ext cx="801927" cy="1137913"/>
          </a:xfrm>
          <a:prstGeom prst="rect">
            <a:avLst/>
          </a:prstGeom>
        </p:spPr>
      </p:pic>
      <p:pic>
        <p:nvPicPr>
          <p:cNvPr id="234" name="Picture 233"/>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41392" y="5257800"/>
            <a:ext cx="1066800" cy="1066800"/>
          </a:xfrm>
          <a:prstGeom prst="rect">
            <a:avLst/>
          </a:prstGeom>
        </p:spPr>
      </p:pic>
      <p:pic>
        <p:nvPicPr>
          <p:cNvPr id="65" name="Picture 2" descr="Image result for bitnautic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Understanding Blockchain – World without Blockchain</a:t>
            </a:r>
            <a:endParaRPr lang="en-US" sz="3600" dirty="0"/>
          </a:p>
        </p:txBody>
      </p:sp>
    </p:spTree>
    <p:extLst>
      <p:ext uri="{BB962C8B-B14F-4D97-AF65-F5344CB8AC3E}">
        <p14:creationId xmlns:p14="http://schemas.microsoft.com/office/powerpoint/2010/main" val="192356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barn(inVertical)">
                                      <p:cBhvr>
                                        <p:cTn id="7" dur="2000"/>
                                        <p:tgtEl>
                                          <p:spTgt spid="206"/>
                                        </p:tgtEl>
                                      </p:cBhvr>
                                    </p:animEffect>
                                  </p:childTnLst>
                                </p:cTn>
                              </p:par>
                              <p:par>
                                <p:cTn id="8" presetID="16" presetClass="entr" presetSubtype="21" fill="hold" nodeType="withEffect">
                                  <p:stCondLst>
                                    <p:cond delay="0"/>
                                  </p:stCondLst>
                                  <p:childTnLst>
                                    <p:set>
                                      <p:cBhvr>
                                        <p:cTn id="9" dur="1" fill="hold">
                                          <p:stCondLst>
                                            <p:cond delay="0"/>
                                          </p:stCondLst>
                                        </p:cTn>
                                        <p:tgtEl>
                                          <p:spTgt spid="205"/>
                                        </p:tgtEl>
                                        <p:attrNameLst>
                                          <p:attrName>style.visibility</p:attrName>
                                        </p:attrNameLst>
                                      </p:cBhvr>
                                      <p:to>
                                        <p:strVal val="visible"/>
                                      </p:to>
                                    </p:set>
                                    <p:animEffect transition="in" filter="barn(inVertical)">
                                      <p:cBhvr>
                                        <p:cTn id="10" dur="2000"/>
                                        <p:tgtEl>
                                          <p:spTgt spid="205"/>
                                        </p:tgtEl>
                                      </p:cBhvr>
                                    </p:animEffect>
                                  </p:childTnLst>
                                </p:cTn>
                              </p:par>
                              <p:par>
                                <p:cTn id="11" presetID="16" presetClass="entr" presetSubtype="21" fill="hold" nodeType="withEffect">
                                  <p:stCondLst>
                                    <p:cond delay="0"/>
                                  </p:stCondLst>
                                  <p:childTnLst>
                                    <p:set>
                                      <p:cBhvr>
                                        <p:cTn id="12" dur="1" fill="hold">
                                          <p:stCondLst>
                                            <p:cond delay="0"/>
                                          </p:stCondLst>
                                        </p:cTn>
                                        <p:tgtEl>
                                          <p:spTgt spid="204"/>
                                        </p:tgtEl>
                                        <p:attrNameLst>
                                          <p:attrName>style.visibility</p:attrName>
                                        </p:attrNameLst>
                                      </p:cBhvr>
                                      <p:to>
                                        <p:strVal val="visible"/>
                                      </p:to>
                                    </p:set>
                                    <p:animEffect transition="in" filter="barn(inVertical)">
                                      <p:cBhvr>
                                        <p:cTn id="13" dur="2000"/>
                                        <p:tgtEl>
                                          <p:spTgt spid="204"/>
                                        </p:tgtEl>
                                      </p:cBhvr>
                                    </p:animEffect>
                                  </p:childTnLst>
                                </p:cTn>
                              </p:par>
                              <p:par>
                                <p:cTn id="14" presetID="16" presetClass="entr" presetSubtype="21" fill="hold" nodeType="withEffect">
                                  <p:stCondLst>
                                    <p:cond delay="0"/>
                                  </p:stCondLst>
                                  <p:childTnLst>
                                    <p:set>
                                      <p:cBhvr>
                                        <p:cTn id="15" dur="1" fill="hold">
                                          <p:stCondLst>
                                            <p:cond delay="0"/>
                                          </p:stCondLst>
                                        </p:cTn>
                                        <p:tgtEl>
                                          <p:spTgt spid="203"/>
                                        </p:tgtEl>
                                        <p:attrNameLst>
                                          <p:attrName>style.visibility</p:attrName>
                                        </p:attrNameLst>
                                      </p:cBhvr>
                                      <p:to>
                                        <p:strVal val="visible"/>
                                      </p:to>
                                    </p:set>
                                    <p:animEffect transition="in" filter="barn(inVertical)">
                                      <p:cBhvr>
                                        <p:cTn id="16" dur="2000"/>
                                        <p:tgtEl>
                                          <p:spTgt spid="203"/>
                                        </p:tgtEl>
                                      </p:cBhvr>
                                    </p:animEffect>
                                  </p:childTnLst>
                                </p:cTn>
                              </p:par>
                              <p:par>
                                <p:cTn id="17" presetID="16" presetClass="entr" presetSubtype="21" fill="hold" nodeType="withEffect">
                                  <p:stCondLst>
                                    <p:cond delay="0"/>
                                  </p:stCondLst>
                                  <p:childTnLst>
                                    <p:set>
                                      <p:cBhvr>
                                        <p:cTn id="18" dur="1" fill="hold">
                                          <p:stCondLst>
                                            <p:cond delay="0"/>
                                          </p:stCondLst>
                                        </p:cTn>
                                        <p:tgtEl>
                                          <p:spTgt spid="189"/>
                                        </p:tgtEl>
                                        <p:attrNameLst>
                                          <p:attrName>style.visibility</p:attrName>
                                        </p:attrNameLst>
                                      </p:cBhvr>
                                      <p:to>
                                        <p:strVal val="visible"/>
                                      </p:to>
                                    </p:set>
                                    <p:animEffect transition="in" filter="barn(inVertical)">
                                      <p:cBhvr>
                                        <p:cTn id="19" dur="2000"/>
                                        <p:tgtEl>
                                          <p:spTgt spid="189"/>
                                        </p:tgtEl>
                                      </p:cBhvr>
                                    </p:animEffect>
                                  </p:childTnLst>
                                </p:cTn>
                              </p:par>
                              <p:par>
                                <p:cTn id="20" presetID="16" presetClass="entr" presetSubtype="21" fill="hold" nodeType="withEffect">
                                  <p:stCondLst>
                                    <p:cond delay="0"/>
                                  </p:stCondLst>
                                  <p:childTnLst>
                                    <p:set>
                                      <p:cBhvr>
                                        <p:cTn id="21" dur="1" fill="hold">
                                          <p:stCondLst>
                                            <p:cond delay="0"/>
                                          </p:stCondLst>
                                        </p:cTn>
                                        <p:tgtEl>
                                          <p:spTgt spid="190"/>
                                        </p:tgtEl>
                                        <p:attrNameLst>
                                          <p:attrName>style.visibility</p:attrName>
                                        </p:attrNameLst>
                                      </p:cBhvr>
                                      <p:to>
                                        <p:strVal val="visible"/>
                                      </p:to>
                                    </p:set>
                                    <p:animEffect transition="in" filter="barn(inVertical)">
                                      <p:cBhvr>
                                        <p:cTn id="22" dur="2000"/>
                                        <p:tgtEl>
                                          <p:spTgt spid="190"/>
                                        </p:tgtEl>
                                      </p:cBhvr>
                                    </p:animEffect>
                                  </p:childTnLst>
                                </p:cTn>
                              </p:par>
                              <p:par>
                                <p:cTn id="23" presetID="16" presetClass="entr" presetSubtype="21" fill="hold" nodeType="withEffect">
                                  <p:stCondLst>
                                    <p:cond delay="0"/>
                                  </p:stCondLst>
                                  <p:childTnLst>
                                    <p:set>
                                      <p:cBhvr>
                                        <p:cTn id="24" dur="1" fill="hold">
                                          <p:stCondLst>
                                            <p:cond delay="0"/>
                                          </p:stCondLst>
                                        </p:cTn>
                                        <p:tgtEl>
                                          <p:spTgt spid="188"/>
                                        </p:tgtEl>
                                        <p:attrNameLst>
                                          <p:attrName>style.visibility</p:attrName>
                                        </p:attrNameLst>
                                      </p:cBhvr>
                                      <p:to>
                                        <p:strVal val="visible"/>
                                      </p:to>
                                    </p:set>
                                    <p:animEffect transition="in" filter="barn(inVertical)">
                                      <p:cBhvr>
                                        <p:cTn id="25" dur="2000"/>
                                        <p:tgtEl>
                                          <p:spTgt spid="188"/>
                                        </p:tgtEl>
                                      </p:cBhvr>
                                    </p:animEffect>
                                  </p:childTnLst>
                                </p:cTn>
                              </p:par>
                              <p:par>
                                <p:cTn id="26" presetID="16" presetClass="entr" presetSubtype="21" fill="hold" nodeType="withEffect">
                                  <p:stCondLst>
                                    <p:cond delay="0"/>
                                  </p:stCondLst>
                                  <p:childTnLst>
                                    <p:set>
                                      <p:cBhvr>
                                        <p:cTn id="27" dur="1" fill="hold">
                                          <p:stCondLst>
                                            <p:cond delay="0"/>
                                          </p:stCondLst>
                                        </p:cTn>
                                        <p:tgtEl>
                                          <p:spTgt spid="191"/>
                                        </p:tgtEl>
                                        <p:attrNameLst>
                                          <p:attrName>style.visibility</p:attrName>
                                        </p:attrNameLst>
                                      </p:cBhvr>
                                      <p:to>
                                        <p:strVal val="visible"/>
                                      </p:to>
                                    </p:set>
                                    <p:animEffect transition="in" filter="barn(inVertical)">
                                      <p:cBhvr>
                                        <p:cTn id="28" dur="2000"/>
                                        <p:tgtEl>
                                          <p:spTgt spid="191"/>
                                        </p:tgtEl>
                                      </p:cBhvr>
                                    </p:animEffect>
                                  </p:childTnLst>
                                </p:cTn>
                              </p:par>
                              <p:par>
                                <p:cTn id="29" presetID="16" presetClass="entr" presetSubtype="21" fill="hold" nodeType="withEffect">
                                  <p:stCondLst>
                                    <p:cond delay="0"/>
                                  </p:stCondLst>
                                  <p:childTnLst>
                                    <p:set>
                                      <p:cBhvr>
                                        <p:cTn id="30" dur="1" fill="hold">
                                          <p:stCondLst>
                                            <p:cond delay="0"/>
                                          </p:stCondLst>
                                        </p:cTn>
                                        <p:tgtEl>
                                          <p:spTgt spid="192"/>
                                        </p:tgtEl>
                                        <p:attrNameLst>
                                          <p:attrName>style.visibility</p:attrName>
                                        </p:attrNameLst>
                                      </p:cBhvr>
                                      <p:to>
                                        <p:strVal val="visible"/>
                                      </p:to>
                                    </p:set>
                                    <p:animEffect transition="in" filter="barn(inVertical)">
                                      <p:cBhvr>
                                        <p:cTn id="31" dur="2000"/>
                                        <p:tgtEl>
                                          <p:spTgt spid="192"/>
                                        </p:tgtEl>
                                      </p:cBhvr>
                                    </p:animEffect>
                                  </p:childTnLst>
                                </p:cTn>
                              </p:par>
                              <p:par>
                                <p:cTn id="32" presetID="16" presetClass="entr" presetSubtype="21" fill="hold" nodeType="withEffect">
                                  <p:stCondLst>
                                    <p:cond delay="0"/>
                                  </p:stCondLst>
                                  <p:childTnLst>
                                    <p:set>
                                      <p:cBhvr>
                                        <p:cTn id="33" dur="1" fill="hold">
                                          <p:stCondLst>
                                            <p:cond delay="0"/>
                                          </p:stCondLst>
                                        </p:cTn>
                                        <p:tgtEl>
                                          <p:spTgt spid="199"/>
                                        </p:tgtEl>
                                        <p:attrNameLst>
                                          <p:attrName>style.visibility</p:attrName>
                                        </p:attrNameLst>
                                      </p:cBhvr>
                                      <p:to>
                                        <p:strVal val="visible"/>
                                      </p:to>
                                    </p:set>
                                    <p:animEffect transition="in" filter="barn(inVertical)">
                                      <p:cBhvr>
                                        <p:cTn id="34" dur="2000"/>
                                        <p:tgtEl>
                                          <p:spTgt spid="199"/>
                                        </p:tgtEl>
                                      </p:cBhvr>
                                    </p:animEffect>
                                  </p:childTnLst>
                                </p:cTn>
                              </p:par>
                              <p:par>
                                <p:cTn id="35" presetID="16" presetClass="entr" presetSubtype="21" fill="hold" nodeType="withEffect">
                                  <p:stCondLst>
                                    <p:cond delay="0"/>
                                  </p:stCondLst>
                                  <p:childTnLst>
                                    <p:set>
                                      <p:cBhvr>
                                        <p:cTn id="36" dur="1" fill="hold">
                                          <p:stCondLst>
                                            <p:cond delay="0"/>
                                          </p:stCondLst>
                                        </p:cTn>
                                        <p:tgtEl>
                                          <p:spTgt spid="197"/>
                                        </p:tgtEl>
                                        <p:attrNameLst>
                                          <p:attrName>style.visibility</p:attrName>
                                        </p:attrNameLst>
                                      </p:cBhvr>
                                      <p:to>
                                        <p:strVal val="visible"/>
                                      </p:to>
                                    </p:set>
                                    <p:animEffect transition="in" filter="barn(inVertical)">
                                      <p:cBhvr>
                                        <p:cTn id="37" dur="2000"/>
                                        <p:tgtEl>
                                          <p:spTgt spid="197"/>
                                        </p:tgtEl>
                                      </p:cBhvr>
                                    </p:animEffect>
                                  </p:childTnLst>
                                </p:cTn>
                              </p:par>
                              <p:par>
                                <p:cTn id="38" presetID="16" presetClass="entr" presetSubtype="21" fill="hold" nodeType="withEffect">
                                  <p:stCondLst>
                                    <p:cond delay="0"/>
                                  </p:stCondLst>
                                  <p:childTnLst>
                                    <p:set>
                                      <p:cBhvr>
                                        <p:cTn id="39" dur="1" fill="hold">
                                          <p:stCondLst>
                                            <p:cond delay="0"/>
                                          </p:stCondLst>
                                        </p:cTn>
                                        <p:tgtEl>
                                          <p:spTgt spid="233"/>
                                        </p:tgtEl>
                                        <p:attrNameLst>
                                          <p:attrName>style.visibility</p:attrName>
                                        </p:attrNameLst>
                                      </p:cBhvr>
                                      <p:to>
                                        <p:strVal val="visible"/>
                                      </p:to>
                                    </p:set>
                                    <p:animEffect transition="in" filter="barn(inVertical)">
                                      <p:cBhvr>
                                        <p:cTn id="40" dur="2000"/>
                                        <p:tgtEl>
                                          <p:spTgt spid="233"/>
                                        </p:tgtEl>
                                      </p:cBhvr>
                                    </p:animEffect>
                                  </p:childTnLst>
                                </p:cTn>
                              </p:par>
                              <p:par>
                                <p:cTn id="41" presetID="16" presetClass="entr" presetSubtype="21" fill="hold" nodeType="withEffect">
                                  <p:stCondLst>
                                    <p:cond delay="0"/>
                                  </p:stCondLst>
                                  <p:childTnLst>
                                    <p:set>
                                      <p:cBhvr>
                                        <p:cTn id="42" dur="1" fill="hold">
                                          <p:stCondLst>
                                            <p:cond delay="0"/>
                                          </p:stCondLst>
                                        </p:cTn>
                                        <p:tgtEl>
                                          <p:spTgt spid="198"/>
                                        </p:tgtEl>
                                        <p:attrNameLst>
                                          <p:attrName>style.visibility</p:attrName>
                                        </p:attrNameLst>
                                      </p:cBhvr>
                                      <p:to>
                                        <p:strVal val="visible"/>
                                      </p:to>
                                    </p:set>
                                    <p:animEffect transition="in" filter="barn(inVertical)">
                                      <p:cBhvr>
                                        <p:cTn id="43" dur="2000"/>
                                        <p:tgtEl>
                                          <p:spTgt spid="198"/>
                                        </p:tgtEl>
                                      </p:cBhvr>
                                    </p:animEffect>
                                  </p:childTnLst>
                                </p:cTn>
                              </p:par>
                              <p:par>
                                <p:cTn id="44" presetID="16" presetClass="entr" presetSubtype="21" fill="hold" nodeType="withEffect">
                                  <p:stCondLst>
                                    <p:cond delay="0"/>
                                  </p:stCondLst>
                                  <p:childTnLst>
                                    <p:set>
                                      <p:cBhvr>
                                        <p:cTn id="45" dur="1" fill="hold">
                                          <p:stCondLst>
                                            <p:cond delay="0"/>
                                          </p:stCondLst>
                                        </p:cTn>
                                        <p:tgtEl>
                                          <p:spTgt spid="201"/>
                                        </p:tgtEl>
                                        <p:attrNameLst>
                                          <p:attrName>style.visibility</p:attrName>
                                        </p:attrNameLst>
                                      </p:cBhvr>
                                      <p:to>
                                        <p:strVal val="visible"/>
                                      </p:to>
                                    </p:set>
                                    <p:animEffect transition="in" filter="barn(inVertical)">
                                      <p:cBhvr>
                                        <p:cTn id="46" dur="2000"/>
                                        <p:tgtEl>
                                          <p:spTgt spid="201"/>
                                        </p:tgtEl>
                                      </p:cBhvr>
                                    </p:animEffect>
                                  </p:childTnLst>
                                </p:cTn>
                              </p:par>
                              <p:par>
                                <p:cTn id="47" presetID="16" presetClass="entr" presetSubtype="21" fill="hold" nodeType="withEffect">
                                  <p:stCondLst>
                                    <p:cond delay="0"/>
                                  </p:stCondLst>
                                  <p:childTnLst>
                                    <p:set>
                                      <p:cBhvr>
                                        <p:cTn id="48" dur="1" fill="hold">
                                          <p:stCondLst>
                                            <p:cond delay="0"/>
                                          </p:stCondLst>
                                        </p:cTn>
                                        <p:tgtEl>
                                          <p:spTgt spid="202"/>
                                        </p:tgtEl>
                                        <p:attrNameLst>
                                          <p:attrName>style.visibility</p:attrName>
                                        </p:attrNameLst>
                                      </p:cBhvr>
                                      <p:to>
                                        <p:strVal val="visible"/>
                                      </p:to>
                                    </p:set>
                                    <p:animEffect transition="in" filter="barn(inVertical)">
                                      <p:cBhvr>
                                        <p:cTn id="49" dur="2000"/>
                                        <p:tgtEl>
                                          <p:spTgt spid="202"/>
                                        </p:tgtEl>
                                      </p:cBhvr>
                                    </p:animEffect>
                                  </p:childTnLst>
                                </p:cTn>
                              </p:par>
                              <p:par>
                                <p:cTn id="50" presetID="16" presetClass="entr" presetSubtype="21" fill="hold" nodeType="withEffect">
                                  <p:stCondLst>
                                    <p:cond delay="0"/>
                                  </p:stCondLst>
                                  <p:childTnLst>
                                    <p:set>
                                      <p:cBhvr>
                                        <p:cTn id="51" dur="1" fill="hold">
                                          <p:stCondLst>
                                            <p:cond delay="0"/>
                                          </p:stCondLst>
                                        </p:cTn>
                                        <p:tgtEl>
                                          <p:spTgt spid="213"/>
                                        </p:tgtEl>
                                        <p:attrNameLst>
                                          <p:attrName>style.visibility</p:attrName>
                                        </p:attrNameLst>
                                      </p:cBhvr>
                                      <p:to>
                                        <p:strVal val="visible"/>
                                      </p:to>
                                    </p:set>
                                    <p:animEffect transition="in" filter="barn(inVertical)">
                                      <p:cBhvr>
                                        <p:cTn id="52" dur="2000"/>
                                        <p:tgtEl>
                                          <p:spTgt spid="213"/>
                                        </p:tgtEl>
                                      </p:cBhvr>
                                    </p:animEffect>
                                  </p:childTnLst>
                                </p:cTn>
                              </p:par>
                              <p:par>
                                <p:cTn id="53" presetID="16" presetClass="entr" presetSubtype="21" fill="hold" nodeType="withEffect">
                                  <p:stCondLst>
                                    <p:cond delay="0"/>
                                  </p:stCondLst>
                                  <p:childTnLst>
                                    <p:set>
                                      <p:cBhvr>
                                        <p:cTn id="54" dur="1" fill="hold">
                                          <p:stCondLst>
                                            <p:cond delay="0"/>
                                          </p:stCondLst>
                                        </p:cTn>
                                        <p:tgtEl>
                                          <p:spTgt spid="231"/>
                                        </p:tgtEl>
                                        <p:attrNameLst>
                                          <p:attrName>style.visibility</p:attrName>
                                        </p:attrNameLst>
                                      </p:cBhvr>
                                      <p:to>
                                        <p:strVal val="visible"/>
                                      </p:to>
                                    </p:set>
                                    <p:animEffect transition="in" filter="barn(inVertical)">
                                      <p:cBhvr>
                                        <p:cTn id="55" dur="2000"/>
                                        <p:tgtEl>
                                          <p:spTgt spid="231"/>
                                        </p:tgtEl>
                                      </p:cBhvr>
                                    </p:animEffect>
                                  </p:childTnLst>
                                </p:cTn>
                              </p:par>
                              <p:par>
                                <p:cTn id="56" presetID="16" presetClass="entr" presetSubtype="21" fill="hold" nodeType="withEffect">
                                  <p:stCondLst>
                                    <p:cond delay="0"/>
                                  </p:stCondLst>
                                  <p:childTnLst>
                                    <p:set>
                                      <p:cBhvr>
                                        <p:cTn id="57" dur="1" fill="hold">
                                          <p:stCondLst>
                                            <p:cond delay="0"/>
                                          </p:stCondLst>
                                        </p:cTn>
                                        <p:tgtEl>
                                          <p:spTgt spid="212"/>
                                        </p:tgtEl>
                                        <p:attrNameLst>
                                          <p:attrName>style.visibility</p:attrName>
                                        </p:attrNameLst>
                                      </p:cBhvr>
                                      <p:to>
                                        <p:strVal val="visible"/>
                                      </p:to>
                                    </p:set>
                                    <p:animEffect transition="in" filter="barn(inVertical)">
                                      <p:cBhvr>
                                        <p:cTn id="58" dur="2000"/>
                                        <p:tgtEl>
                                          <p:spTgt spid="212"/>
                                        </p:tgtEl>
                                      </p:cBhvr>
                                    </p:animEffect>
                                  </p:childTnLst>
                                </p:cTn>
                              </p:par>
                              <p:par>
                                <p:cTn id="59" presetID="16" presetClass="entr" presetSubtype="21" fill="hold" nodeType="withEffect">
                                  <p:stCondLst>
                                    <p:cond delay="0"/>
                                  </p:stCondLst>
                                  <p:childTnLst>
                                    <p:set>
                                      <p:cBhvr>
                                        <p:cTn id="60" dur="1" fill="hold">
                                          <p:stCondLst>
                                            <p:cond delay="0"/>
                                          </p:stCondLst>
                                        </p:cTn>
                                        <p:tgtEl>
                                          <p:spTgt spid="211"/>
                                        </p:tgtEl>
                                        <p:attrNameLst>
                                          <p:attrName>style.visibility</p:attrName>
                                        </p:attrNameLst>
                                      </p:cBhvr>
                                      <p:to>
                                        <p:strVal val="visible"/>
                                      </p:to>
                                    </p:set>
                                    <p:animEffect transition="in" filter="barn(inVertical)">
                                      <p:cBhvr>
                                        <p:cTn id="61" dur="2000"/>
                                        <p:tgtEl>
                                          <p:spTgt spid="211"/>
                                        </p:tgtEl>
                                      </p:cBhvr>
                                    </p:animEffect>
                                  </p:childTnLst>
                                </p:cTn>
                              </p:par>
                              <p:par>
                                <p:cTn id="62" presetID="16" presetClass="entr" presetSubtype="21" fill="hold" nodeType="withEffect">
                                  <p:stCondLst>
                                    <p:cond delay="0"/>
                                  </p:stCondLst>
                                  <p:childTnLst>
                                    <p:set>
                                      <p:cBhvr>
                                        <p:cTn id="63" dur="1" fill="hold">
                                          <p:stCondLst>
                                            <p:cond delay="0"/>
                                          </p:stCondLst>
                                        </p:cTn>
                                        <p:tgtEl>
                                          <p:spTgt spid="232"/>
                                        </p:tgtEl>
                                        <p:attrNameLst>
                                          <p:attrName>style.visibility</p:attrName>
                                        </p:attrNameLst>
                                      </p:cBhvr>
                                      <p:to>
                                        <p:strVal val="visible"/>
                                      </p:to>
                                    </p:set>
                                    <p:animEffect transition="in" filter="barn(inVertical)">
                                      <p:cBhvr>
                                        <p:cTn id="64" dur="2000"/>
                                        <p:tgtEl>
                                          <p:spTgt spid="232"/>
                                        </p:tgtEl>
                                      </p:cBhvr>
                                    </p:animEffect>
                                  </p:childTnLst>
                                </p:cTn>
                              </p:par>
                              <p:par>
                                <p:cTn id="65" presetID="16" presetClass="entr" presetSubtype="21" fill="hold" nodeType="withEffect">
                                  <p:stCondLst>
                                    <p:cond delay="0"/>
                                  </p:stCondLst>
                                  <p:childTnLst>
                                    <p:set>
                                      <p:cBhvr>
                                        <p:cTn id="66" dur="1" fill="hold">
                                          <p:stCondLst>
                                            <p:cond delay="0"/>
                                          </p:stCondLst>
                                        </p:cTn>
                                        <p:tgtEl>
                                          <p:spTgt spid="229"/>
                                        </p:tgtEl>
                                        <p:attrNameLst>
                                          <p:attrName>style.visibility</p:attrName>
                                        </p:attrNameLst>
                                      </p:cBhvr>
                                      <p:to>
                                        <p:strVal val="visible"/>
                                      </p:to>
                                    </p:set>
                                    <p:animEffect transition="in" filter="barn(inVertical)">
                                      <p:cBhvr>
                                        <p:cTn id="67" dur="2000"/>
                                        <p:tgtEl>
                                          <p:spTgt spid="229"/>
                                        </p:tgtEl>
                                      </p:cBhvr>
                                    </p:animEffect>
                                  </p:childTnLst>
                                </p:cTn>
                              </p:par>
                              <p:par>
                                <p:cTn id="68" presetID="16" presetClass="entr" presetSubtype="21" fill="hold" nodeType="withEffect">
                                  <p:stCondLst>
                                    <p:cond delay="0"/>
                                  </p:stCondLst>
                                  <p:childTnLst>
                                    <p:set>
                                      <p:cBhvr>
                                        <p:cTn id="69" dur="1" fill="hold">
                                          <p:stCondLst>
                                            <p:cond delay="0"/>
                                          </p:stCondLst>
                                        </p:cTn>
                                        <p:tgtEl>
                                          <p:spTgt spid="200"/>
                                        </p:tgtEl>
                                        <p:attrNameLst>
                                          <p:attrName>style.visibility</p:attrName>
                                        </p:attrNameLst>
                                      </p:cBhvr>
                                      <p:to>
                                        <p:strVal val="visible"/>
                                      </p:to>
                                    </p:set>
                                    <p:animEffect transition="in" filter="barn(inVertical)">
                                      <p:cBhvr>
                                        <p:cTn id="70" dur="2000"/>
                                        <p:tgtEl>
                                          <p:spTgt spid="200"/>
                                        </p:tgtEl>
                                      </p:cBhvr>
                                    </p:animEffect>
                                  </p:childTnLst>
                                </p:cTn>
                              </p:par>
                              <p:par>
                                <p:cTn id="71" presetID="16" presetClass="entr" presetSubtype="21" fill="hold" nodeType="withEffect">
                                  <p:stCondLst>
                                    <p:cond delay="0"/>
                                  </p:stCondLst>
                                  <p:childTnLst>
                                    <p:set>
                                      <p:cBhvr>
                                        <p:cTn id="72" dur="1" fill="hold">
                                          <p:stCondLst>
                                            <p:cond delay="0"/>
                                          </p:stCondLst>
                                        </p:cTn>
                                        <p:tgtEl>
                                          <p:spTgt spid="210"/>
                                        </p:tgtEl>
                                        <p:attrNameLst>
                                          <p:attrName>style.visibility</p:attrName>
                                        </p:attrNameLst>
                                      </p:cBhvr>
                                      <p:to>
                                        <p:strVal val="visible"/>
                                      </p:to>
                                    </p:set>
                                    <p:animEffect transition="in" filter="barn(inVertical)">
                                      <p:cBhvr>
                                        <p:cTn id="73" dur="2000"/>
                                        <p:tgtEl>
                                          <p:spTgt spid="210"/>
                                        </p:tgtEl>
                                      </p:cBhvr>
                                    </p:animEffect>
                                  </p:childTnLst>
                                </p:cTn>
                              </p:par>
                              <p:par>
                                <p:cTn id="74" presetID="16" presetClass="entr" presetSubtype="21" fill="hold" nodeType="withEffect">
                                  <p:stCondLst>
                                    <p:cond delay="0"/>
                                  </p:stCondLst>
                                  <p:childTnLst>
                                    <p:set>
                                      <p:cBhvr>
                                        <p:cTn id="75" dur="1" fill="hold">
                                          <p:stCondLst>
                                            <p:cond delay="0"/>
                                          </p:stCondLst>
                                        </p:cTn>
                                        <p:tgtEl>
                                          <p:spTgt spid="209"/>
                                        </p:tgtEl>
                                        <p:attrNameLst>
                                          <p:attrName>style.visibility</p:attrName>
                                        </p:attrNameLst>
                                      </p:cBhvr>
                                      <p:to>
                                        <p:strVal val="visible"/>
                                      </p:to>
                                    </p:set>
                                    <p:animEffect transition="in" filter="barn(inVertical)">
                                      <p:cBhvr>
                                        <p:cTn id="76" dur="2000"/>
                                        <p:tgtEl>
                                          <p:spTgt spid="209"/>
                                        </p:tgtEl>
                                      </p:cBhvr>
                                    </p:animEffect>
                                  </p:childTnLst>
                                </p:cTn>
                              </p:par>
                              <p:par>
                                <p:cTn id="77" presetID="16" presetClass="entr" presetSubtype="21" fill="hold" nodeType="withEffect">
                                  <p:stCondLst>
                                    <p:cond delay="0"/>
                                  </p:stCondLst>
                                  <p:childTnLst>
                                    <p:set>
                                      <p:cBhvr>
                                        <p:cTn id="78" dur="1" fill="hold">
                                          <p:stCondLst>
                                            <p:cond delay="0"/>
                                          </p:stCondLst>
                                        </p:cTn>
                                        <p:tgtEl>
                                          <p:spTgt spid="208"/>
                                        </p:tgtEl>
                                        <p:attrNameLst>
                                          <p:attrName>style.visibility</p:attrName>
                                        </p:attrNameLst>
                                      </p:cBhvr>
                                      <p:to>
                                        <p:strVal val="visible"/>
                                      </p:to>
                                    </p:set>
                                    <p:animEffect transition="in" filter="barn(inVertical)">
                                      <p:cBhvr>
                                        <p:cTn id="79" dur="2000"/>
                                        <p:tgtEl>
                                          <p:spTgt spid="208"/>
                                        </p:tgtEl>
                                      </p:cBhvr>
                                    </p:animEffect>
                                  </p:childTnLst>
                                </p:cTn>
                              </p:par>
                              <p:par>
                                <p:cTn id="80" presetID="16" presetClass="entr" presetSubtype="21" fill="hold" nodeType="withEffect">
                                  <p:stCondLst>
                                    <p:cond delay="0"/>
                                  </p:stCondLst>
                                  <p:childTnLst>
                                    <p:set>
                                      <p:cBhvr>
                                        <p:cTn id="81" dur="1" fill="hold">
                                          <p:stCondLst>
                                            <p:cond delay="0"/>
                                          </p:stCondLst>
                                        </p:cTn>
                                        <p:tgtEl>
                                          <p:spTgt spid="207"/>
                                        </p:tgtEl>
                                        <p:attrNameLst>
                                          <p:attrName>style.visibility</p:attrName>
                                        </p:attrNameLst>
                                      </p:cBhvr>
                                      <p:to>
                                        <p:strVal val="visible"/>
                                      </p:to>
                                    </p:set>
                                    <p:animEffect transition="in" filter="barn(inVertical)">
                                      <p:cBhvr>
                                        <p:cTn id="82" dur="2000"/>
                                        <p:tgtEl>
                                          <p:spTgt spid="207"/>
                                        </p:tgtEl>
                                      </p:cBhvr>
                                    </p:animEffect>
                                  </p:childTnLst>
                                </p:cTn>
                              </p:par>
                              <p:par>
                                <p:cTn id="83" presetID="16" presetClass="entr" presetSubtype="21" fill="hold" nodeType="withEffect">
                                  <p:stCondLst>
                                    <p:cond delay="0"/>
                                  </p:stCondLst>
                                  <p:childTnLst>
                                    <p:set>
                                      <p:cBhvr>
                                        <p:cTn id="84" dur="1" fill="hold">
                                          <p:stCondLst>
                                            <p:cond delay="0"/>
                                          </p:stCondLst>
                                        </p:cTn>
                                        <p:tgtEl>
                                          <p:spTgt spid="218"/>
                                        </p:tgtEl>
                                        <p:attrNameLst>
                                          <p:attrName>style.visibility</p:attrName>
                                        </p:attrNameLst>
                                      </p:cBhvr>
                                      <p:to>
                                        <p:strVal val="visible"/>
                                      </p:to>
                                    </p:set>
                                    <p:animEffect transition="in" filter="barn(inVertical)">
                                      <p:cBhvr>
                                        <p:cTn id="85" dur="2000"/>
                                        <p:tgtEl>
                                          <p:spTgt spid="218"/>
                                        </p:tgtEl>
                                      </p:cBhvr>
                                    </p:animEffect>
                                  </p:childTnLst>
                                </p:cTn>
                              </p:par>
                              <p:par>
                                <p:cTn id="86" presetID="16" presetClass="entr" presetSubtype="21" fill="hold" nodeType="withEffect">
                                  <p:stCondLst>
                                    <p:cond delay="0"/>
                                  </p:stCondLst>
                                  <p:childTnLst>
                                    <p:set>
                                      <p:cBhvr>
                                        <p:cTn id="87" dur="1" fill="hold">
                                          <p:stCondLst>
                                            <p:cond delay="0"/>
                                          </p:stCondLst>
                                        </p:cTn>
                                        <p:tgtEl>
                                          <p:spTgt spid="219"/>
                                        </p:tgtEl>
                                        <p:attrNameLst>
                                          <p:attrName>style.visibility</p:attrName>
                                        </p:attrNameLst>
                                      </p:cBhvr>
                                      <p:to>
                                        <p:strVal val="visible"/>
                                      </p:to>
                                    </p:set>
                                    <p:animEffect transition="in" filter="barn(inVertical)">
                                      <p:cBhvr>
                                        <p:cTn id="88" dur="2000"/>
                                        <p:tgtEl>
                                          <p:spTgt spid="219"/>
                                        </p:tgtEl>
                                      </p:cBhvr>
                                    </p:animEffect>
                                  </p:childTnLst>
                                </p:cTn>
                              </p:par>
                              <p:par>
                                <p:cTn id="89" presetID="16" presetClass="entr" presetSubtype="21" fill="hold" nodeType="withEffect">
                                  <p:stCondLst>
                                    <p:cond delay="0"/>
                                  </p:stCondLst>
                                  <p:childTnLst>
                                    <p:set>
                                      <p:cBhvr>
                                        <p:cTn id="90" dur="1" fill="hold">
                                          <p:stCondLst>
                                            <p:cond delay="0"/>
                                          </p:stCondLst>
                                        </p:cTn>
                                        <p:tgtEl>
                                          <p:spTgt spid="172"/>
                                        </p:tgtEl>
                                        <p:attrNameLst>
                                          <p:attrName>style.visibility</p:attrName>
                                        </p:attrNameLst>
                                      </p:cBhvr>
                                      <p:to>
                                        <p:strVal val="visible"/>
                                      </p:to>
                                    </p:set>
                                    <p:animEffect transition="in" filter="barn(inVertical)">
                                      <p:cBhvr>
                                        <p:cTn id="91" dur="2000"/>
                                        <p:tgtEl>
                                          <p:spTgt spid="172"/>
                                        </p:tgtEl>
                                      </p:cBhvr>
                                    </p:animEffect>
                                  </p:childTnLst>
                                </p:cTn>
                              </p:par>
                              <p:par>
                                <p:cTn id="92" presetID="16" presetClass="entr" presetSubtype="21" fill="hold" nodeType="withEffect">
                                  <p:stCondLst>
                                    <p:cond delay="0"/>
                                  </p:stCondLst>
                                  <p:childTnLst>
                                    <p:set>
                                      <p:cBhvr>
                                        <p:cTn id="93" dur="1" fill="hold">
                                          <p:stCondLst>
                                            <p:cond delay="0"/>
                                          </p:stCondLst>
                                        </p:cTn>
                                        <p:tgtEl>
                                          <p:spTgt spid="195"/>
                                        </p:tgtEl>
                                        <p:attrNameLst>
                                          <p:attrName>style.visibility</p:attrName>
                                        </p:attrNameLst>
                                      </p:cBhvr>
                                      <p:to>
                                        <p:strVal val="visible"/>
                                      </p:to>
                                    </p:set>
                                    <p:animEffect transition="in" filter="barn(inVertical)">
                                      <p:cBhvr>
                                        <p:cTn id="94" dur="2000"/>
                                        <p:tgtEl>
                                          <p:spTgt spid="195"/>
                                        </p:tgtEl>
                                      </p:cBhvr>
                                    </p:animEffect>
                                  </p:childTnLst>
                                </p:cTn>
                              </p:par>
                              <p:par>
                                <p:cTn id="95" presetID="16" presetClass="entr" presetSubtype="21" fill="hold" nodeType="withEffect">
                                  <p:stCondLst>
                                    <p:cond delay="0"/>
                                  </p:stCondLst>
                                  <p:childTnLst>
                                    <p:set>
                                      <p:cBhvr>
                                        <p:cTn id="96" dur="1" fill="hold">
                                          <p:stCondLst>
                                            <p:cond delay="0"/>
                                          </p:stCondLst>
                                        </p:cTn>
                                        <p:tgtEl>
                                          <p:spTgt spid="194"/>
                                        </p:tgtEl>
                                        <p:attrNameLst>
                                          <p:attrName>style.visibility</p:attrName>
                                        </p:attrNameLst>
                                      </p:cBhvr>
                                      <p:to>
                                        <p:strVal val="visible"/>
                                      </p:to>
                                    </p:set>
                                    <p:animEffect transition="in" filter="barn(inVertical)">
                                      <p:cBhvr>
                                        <p:cTn id="97" dur="2000"/>
                                        <p:tgtEl>
                                          <p:spTgt spid="194"/>
                                        </p:tgtEl>
                                      </p:cBhvr>
                                    </p:animEffect>
                                  </p:childTnLst>
                                </p:cTn>
                              </p:par>
                              <p:par>
                                <p:cTn id="98" presetID="16" presetClass="entr" presetSubtype="21" fill="hold" nodeType="withEffect">
                                  <p:stCondLst>
                                    <p:cond delay="0"/>
                                  </p:stCondLst>
                                  <p:childTnLst>
                                    <p:set>
                                      <p:cBhvr>
                                        <p:cTn id="99" dur="1" fill="hold">
                                          <p:stCondLst>
                                            <p:cond delay="0"/>
                                          </p:stCondLst>
                                        </p:cTn>
                                        <p:tgtEl>
                                          <p:spTgt spid="230"/>
                                        </p:tgtEl>
                                        <p:attrNameLst>
                                          <p:attrName>style.visibility</p:attrName>
                                        </p:attrNameLst>
                                      </p:cBhvr>
                                      <p:to>
                                        <p:strVal val="visible"/>
                                      </p:to>
                                    </p:set>
                                    <p:animEffect transition="in" filter="barn(inVertical)">
                                      <p:cBhvr>
                                        <p:cTn id="100" dur="2000"/>
                                        <p:tgtEl>
                                          <p:spTgt spid="230"/>
                                        </p:tgtEl>
                                      </p:cBhvr>
                                    </p:animEffect>
                                  </p:childTnLst>
                                </p:cTn>
                              </p:par>
                              <p:par>
                                <p:cTn id="101" presetID="16" presetClass="entr" presetSubtype="21" fill="hold" nodeType="withEffect">
                                  <p:stCondLst>
                                    <p:cond delay="0"/>
                                  </p:stCondLst>
                                  <p:childTnLst>
                                    <p:set>
                                      <p:cBhvr>
                                        <p:cTn id="102" dur="1" fill="hold">
                                          <p:stCondLst>
                                            <p:cond delay="0"/>
                                          </p:stCondLst>
                                        </p:cTn>
                                        <p:tgtEl>
                                          <p:spTgt spid="193"/>
                                        </p:tgtEl>
                                        <p:attrNameLst>
                                          <p:attrName>style.visibility</p:attrName>
                                        </p:attrNameLst>
                                      </p:cBhvr>
                                      <p:to>
                                        <p:strVal val="visible"/>
                                      </p:to>
                                    </p:set>
                                    <p:animEffect transition="in" filter="barn(inVertical)">
                                      <p:cBhvr>
                                        <p:cTn id="103" dur="2000"/>
                                        <p:tgtEl>
                                          <p:spTgt spid="193"/>
                                        </p:tgtEl>
                                      </p:cBhvr>
                                    </p:animEffect>
                                  </p:childTnLst>
                                </p:cTn>
                              </p:par>
                              <p:par>
                                <p:cTn id="104" presetID="16" presetClass="entr" presetSubtype="21" fill="hold" nodeType="withEffect">
                                  <p:stCondLst>
                                    <p:cond delay="0"/>
                                  </p:stCondLst>
                                  <p:childTnLst>
                                    <p:set>
                                      <p:cBhvr>
                                        <p:cTn id="105" dur="1" fill="hold">
                                          <p:stCondLst>
                                            <p:cond delay="0"/>
                                          </p:stCondLst>
                                        </p:cTn>
                                        <p:tgtEl>
                                          <p:spTgt spid="196"/>
                                        </p:tgtEl>
                                        <p:attrNameLst>
                                          <p:attrName>style.visibility</p:attrName>
                                        </p:attrNameLst>
                                      </p:cBhvr>
                                      <p:to>
                                        <p:strVal val="visible"/>
                                      </p:to>
                                    </p:set>
                                    <p:animEffect transition="in" filter="barn(inVertical)">
                                      <p:cBhvr>
                                        <p:cTn id="106" dur="2000"/>
                                        <p:tgtEl>
                                          <p:spTgt spid="196"/>
                                        </p:tgtEl>
                                      </p:cBhvr>
                                    </p:animEffect>
                                  </p:childTnLst>
                                </p:cTn>
                              </p:par>
                              <p:par>
                                <p:cTn id="107" presetID="16" presetClass="entr" presetSubtype="21" fill="hold" nodeType="withEffect">
                                  <p:stCondLst>
                                    <p:cond delay="0"/>
                                  </p:stCondLst>
                                  <p:childTnLst>
                                    <p:set>
                                      <p:cBhvr>
                                        <p:cTn id="108" dur="1" fill="hold">
                                          <p:stCondLst>
                                            <p:cond delay="0"/>
                                          </p:stCondLst>
                                        </p:cTn>
                                        <p:tgtEl>
                                          <p:spTgt spid="217"/>
                                        </p:tgtEl>
                                        <p:attrNameLst>
                                          <p:attrName>style.visibility</p:attrName>
                                        </p:attrNameLst>
                                      </p:cBhvr>
                                      <p:to>
                                        <p:strVal val="visible"/>
                                      </p:to>
                                    </p:set>
                                    <p:animEffect transition="in" filter="barn(inVertical)">
                                      <p:cBhvr>
                                        <p:cTn id="109" dur="2000"/>
                                        <p:tgtEl>
                                          <p:spTgt spid="217"/>
                                        </p:tgtEl>
                                      </p:cBhvr>
                                    </p:animEffect>
                                  </p:childTnLst>
                                </p:cTn>
                              </p:par>
                              <p:par>
                                <p:cTn id="110" presetID="16" presetClass="entr" presetSubtype="21" fill="hold" nodeType="withEffect">
                                  <p:stCondLst>
                                    <p:cond delay="0"/>
                                  </p:stCondLst>
                                  <p:childTnLst>
                                    <p:set>
                                      <p:cBhvr>
                                        <p:cTn id="111" dur="1" fill="hold">
                                          <p:stCondLst>
                                            <p:cond delay="0"/>
                                          </p:stCondLst>
                                        </p:cTn>
                                        <p:tgtEl>
                                          <p:spTgt spid="228"/>
                                        </p:tgtEl>
                                        <p:attrNameLst>
                                          <p:attrName>style.visibility</p:attrName>
                                        </p:attrNameLst>
                                      </p:cBhvr>
                                      <p:to>
                                        <p:strVal val="visible"/>
                                      </p:to>
                                    </p:set>
                                    <p:animEffect transition="in" filter="barn(inVertical)">
                                      <p:cBhvr>
                                        <p:cTn id="112" dur="2000"/>
                                        <p:tgtEl>
                                          <p:spTgt spid="228"/>
                                        </p:tgtEl>
                                      </p:cBhvr>
                                    </p:animEffect>
                                  </p:childTnLst>
                                </p:cTn>
                              </p:par>
                              <p:par>
                                <p:cTn id="113" presetID="16" presetClass="entr" presetSubtype="21" fill="hold" nodeType="withEffect">
                                  <p:stCondLst>
                                    <p:cond delay="0"/>
                                  </p:stCondLst>
                                  <p:childTnLst>
                                    <p:set>
                                      <p:cBhvr>
                                        <p:cTn id="114" dur="1" fill="hold">
                                          <p:stCondLst>
                                            <p:cond delay="0"/>
                                          </p:stCondLst>
                                        </p:cTn>
                                        <p:tgtEl>
                                          <p:spTgt spid="216"/>
                                        </p:tgtEl>
                                        <p:attrNameLst>
                                          <p:attrName>style.visibility</p:attrName>
                                        </p:attrNameLst>
                                      </p:cBhvr>
                                      <p:to>
                                        <p:strVal val="visible"/>
                                      </p:to>
                                    </p:set>
                                    <p:animEffect transition="in" filter="barn(inVertical)">
                                      <p:cBhvr>
                                        <p:cTn id="115" dur="2000"/>
                                        <p:tgtEl>
                                          <p:spTgt spid="216"/>
                                        </p:tgtEl>
                                      </p:cBhvr>
                                    </p:animEffect>
                                  </p:childTnLst>
                                </p:cTn>
                              </p:par>
                              <p:par>
                                <p:cTn id="116" presetID="16" presetClass="entr" presetSubtype="21" fill="hold" nodeType="withEffect">
                                  <p:stCondLst>
                                    <p:cond delay="0"/>
                                  </p:stCondLst>
                                  <p:childTnLst>
                                    <p:set>
                                      <p:cBhvr>
                                        <p:cTn id="117" dur="1" fill="hold">
                                          <p:stCondLst>
                                            <p:cond delay="0"/>
                                          </p:stCondLst>
                                        </p:cTn>
                                        <p:tgtEl>
                                          <p:spTgt spid="220"/>
                                        </p:tgtEl>
                                        <p:attrNameLst>
                                          <p:attrName>style.visibility</p:attrName>
                                        </p:attrNameLst>
                                      </p:cBhvr>
                                      <p:to>
                                        <p:strVal val="visible"/>
                                      </p:to>
                                    </p:set>
                                    <p:animEffect transition="in" filter="barn(inVertical)">
                                      <p:cBhvr>
                                        <p:cTn id="118" dur="2000"/>
                                        <p:tgtEl>
                                          <p:spTgt spid="220"/>
                                        </p:tgtEl>
                                      </p:cBhvr>
                                    </p:animEffect>
                                  </p:childTnLst>
                                </p:cTn>
                              </p:par>
                              <p:par>
                                <p:cTn id="119" presetID="16" presetClass="entr" presetSubtype="21" fill="hold" nodeType="withEffect">
                                  <p:stCondLst>
                                    <p:cond delay="0"/>
                                  </p:stCondLst>
                                  <p:childTnLst>
                                    <p:set>
                                      <p:cBhvr>
                                        <p:cTn id="120" dur="1" fill="hold">
                                          <p:stCondLst>
                                            <p:cond delay="0"/>
                                          </p:stCondLst>
                                        </p:cTn>
                                        <p:tgtEl>
                                          <p:spTgt spid="215"/>
                                        </p:tgtEl>
                                        <p:attrNameLst>
                                          <p:attrName>style.visibility</p:attrName>
                                        </p:attrNameLst>
                                      </p:cBhvr>
                                      <p:to>
                                        <p:strVal val="visible"/>
                                      </p:to>
                                    </p:set>
                                    <p:animEffect transition="in" filter="barn(inVertical)">
                                      <p:cBhvr>
                                        <p:cTn id="121" dur="2000"/>
                                        <p:tgtEl>
                                          <p:spTgt spid="215"/>
                                        </p:tgtEl>
                                      </p:cBhvr>
                                    </p:animEffect>
                                  </p:childTnLst>
                                </p:cTn>
                              </p:par>
                              <p:par>
                                <p:cTn id="122" presetID="16" presetClass="entr" presetSubtype="21" fill="hold" nodeType="withEffect">
                                  <p:stCondLst>
                                    <p:cond delay="0"/>
                                  </p:stCondLst>
                                  <p:childTnLst>
                                    <p:set>
                                      <p:cBhvr>
                                        <p:cTn id="123" dur="1" fill="hold">
                                          <p:stCondLst>
                                            <p:cond delay="0"/>
                                          </p:stCondLst>
                                        </p:cTn>
                                        <p:tgtEl>
                                          <p:spTgt spid="214"/>
                                        </p:tgtEl>
                                        <p:attrNameLst>
                                          <p:attrName>style.visibility</p:attrName>
                                        </p:attrNameLst>
                                      </p:cBhvr>
                                      <p:to>
                                        <p:strVal val="visible"/>
                                      </p:to>
                                    </p:set>
                                    <p:animEffect transition="in" filter="barn(inVertical)">
                                      <p:cBhvr>
                                        <p:cTn id="124" dur="2000"/>
                                        <p:tgtEl>
                                          <p:spTgt spid="214"/>
                                        </p:tgtEl>
                                      </p:cBhvr>
                                    </p:animEffect>
                                  </p:childTnLst>
                                </p:cTn>
                              </p:par>
                            </p:childTnLst>
                          </p:cTn>
                        </p:par>
                      </p:childTnLst>
                    </p:cTn>
                  </p:par>
                  <p:par>
                    <p:cTn id="125" fill="hold">
                      <p:stCondLst>
                        <p:cond delay="indefinite"/>
                      </p:stCondLst>
                      <p:childTnLst>
                        <p:par>
                          <p:cTn id="126" fill="hold">
                            <p:stCondLst>
                              <p:cond delay="0"/>
                            </p:stCondLst>
                            <p:childTnLst>
                              <p:par>
                                <p:cTn id="127" presetID="27" presetClass="emph" presetSubtype="0" fill="remove" grpId="0" nodeType="clickEffect">
                                  <p:stCondLst>
                                    <p:cond delay="0"/>
                                  </p:stCondLst>
                                  <p:childTnLst>
                                    <p:animClr clrSpc="rgb" dir="cw">
                                      <p:cBhvr override="childStyle">
                                        <p:cTn id="128" dur="500" autoRev="1" fill="remove"/>
                                        <p:tgtEl>
                                          <p:spTgt spid="187"/>
                                        </p:tgtEl>
                                        <p:attrNameLst>
                                          <p:attrName>style.color</p:attrName>
                                        </p:attrNameLst>
                                      </p:cBhvr>
                                      <p:to>
                                        <a:schemeClr val="bg1"/>
                                      </p:to>
                                    </p:animClr>
                                    <p:animClr clrSpc="rgb" dir="cw">
                                      <p:cBhvr>
                                        <p:cTn id="129" dur="500" autoRev="1" fill="remove"/>
                                        <p:tgtEl>
                                          <p:spTgt spid="187"/>
                                        </p:tgtEl>
                                        <p:attrNameLst>
                                          <p:attrName>fillcolor</p:attrName>
                                        </p:attrNameLst>
                                      </p:cBhvr>
                                      <p:to>
                                        <a:schemeClr val="bg1"/>
                                      </p:to>
                                    </p:animClr>
                                    <p:set>
                                      <p:cBhvr>
                                        <p:cTn id="130" dur="500" autoRev="1" fill="remove"/>
                                        <p:tgtEl>
                                          <p:spTgt spid="187"/>
                                        </p:tgtEl>
                                        <p:attrNameLst>
                                          <p:attrName>fill.type</p:attrName>
                                        </p:attrNameLst>
                                      </p:cBhvr>
                                      <p:to>
                                        <p:strVal val="solid"/>
                                      </p:to>
                                    </p:set>
                                    <p:set>
                                      <p:cBhvr>
                                        <p:cTn id="131" dur="500" autoRev="1" fill="remove"/>
                                        <p:tgtEl>
                                          <p:spTgt spid="187"/>
                                        </p:tgtEl>
                                        <p:attrNameLst>
                                          <p:attrName>fill.on</p:attrName>
                                        </p:attrNameLst>
                                      </p:cBhvr>
                                      <p:to>
                                        <p:strVal val="true"/>
                                      </p:to>
                                    </p:set>
                                  </p:childTnLst>
                                </p:cTn>
                              </p:par>
                              <p:par>
                                <p:cTn id="132" presetID="27" presetClass="emph" presetSubtype="0" fill="remove" grpId="0" nodeType="withEffect">
                                  <p:stCondLst>
                                    <p:cond delay="0"/>
                                  </p:stCondLst>
                                  <p:childTnLst>
                                    <p:animClr clrSpc="rgb" dir="cw">
                                      <p:cBhvr override="childStyle">
                                        <p:cTn id="133" dur="500" autoRev="1" fill="remove"/>
                                        <p:tgtEl>
                                          <p:spTgt spid="178"/>
                                        </p:tgtEl>
                                        <p:attrNameLst>
                                          <p:attrName>style.color</p:attrName>
                                        </p:attrNameLst>
                                      </p:cBhvr>
                                      <p:to>
                                        <a:schemeClr val="bg1"/>
                                      </p:to>
                                    </p:animClr>
                                    <p:animClr clrSpc="rgb" dir="cw">
                                      <p:cBhvr>
                                        <p:cTn id="134" dur="500" autoRev="1" fill="remove"/>
                                        <p:tgtEl>
                                          <p:spTgt spid="178"/>
                                        </p:tgtEl>
                                        <p:attrNameLst>
                                          <p:attrName>fillcolor</p:attrName>
                                        </p:attrNameLst>
                                      </p:cBhvr>
                                      <p:to>
                                        <a:schemeClr val="bg1"/>
                                      </p:to>
                                    </p:animClr>
                                    <p:set>
                                      <p:cBhvr>
                                        <p:cTn id="135" dur="500" autoRev="1" fill="remove"/>
                                        <p:tgtEl>
                                          <p:spTgt spid="178"/>
                                        </p:tgtEl>
                                        <p:attrNameLst>
                                          <p:attrName>fill.type</p:attrName>
                                        </p:attrNameLst>
                                      </p:cBhvr>
                                      <p:to>
                                        <p:strVal val="solid"/>
                                      </p:to>
                                    </p:set>
                                    <p:set>
                                      <p:cBhvr>
                                        <p:cTn id="136" dur="500" autoRev="1" fill="remove"/>
                                        <p:tgtEl>
                                          <p:spTgt spid="178"/>
                                        </p:tgtEl>
                                        <p:attrNameLst>
                                          <p:attrName>fill.on</p:attrName>
                                        </p:attrNameLst>
                                      </p:cBhvr>
                                      <p:to>
                                        <p:strVal val="true"/>
                                      </p:to>
                                    </p:set>
                                  </p:childTnLst>
                                </p:cTn>
                              </p:par>
                              <p:par>
                                <p:cTn id="137" presetID="27" presetClass="emph" presetSubtype="0" fill="remove" grpId="0" nodeType="withEffect">
                                  <p:stCondLst>
                                    <p:cond delay="0"/>
                                  </p:stCondLst>
                                  <p:childTnLst>
                                    <p:animClr clrSpc="rgb" dir="cw">
                                      <p:cBhvr override="childStyle">
                                        <p:cTn id="138" dur="500" autoRev="1" fill="remove"/>
                                        <p:tgtEl>
                                          <p:spTgt spid="179"/>
                                        </p:tgtEl>
                                        <p:attrNameLst>
                                          <p:attrName>style.color</p:attrName>
                                        </p:attrNameLst>
                                      </p:cBhvr>
                                      <p:to>
                                        <a:schemeClr val="bg1"/>
                                      </p:to>
                                    </p:animClr>
                                    <p:animClr clrSpc="rgb" dir="cw">
                                      <p:cBhvr>
                                        <p:cTn id="139" dur="500" autoRev="1" fill="remove"/>
                                        <p:tgtEl>
                                          <p:spTgt spid="179"/>
                                        </p:tgtEl>
                                        <p:attrNameLst>
                                          <p:attrName>fillcolor</p:attrName>
                                        </p:attrNameLst>
                                      </p:cBhvr>
                                      <p:to>
                                        <a:schemeClr val="bg1"/>
                                      </p:to>
                                    </p:animClr>
                                    <p:set>
                                      <p:cBhvr>
                                        <p:cTn id="140" dur="500" autoRev="1" fill="remove"/>
                                        <p:tgtEl>
                                          <p:spTgt spid="179"/>
                                        </p:tgtEl>
                                        <p:attrNameLst>
                                          <p:attrName>fill.type</p:attrName>
                                        </p:attrNameLst>
                                      </p:cBhvr>
                                      <p:to>
                                        <p:strVal val="solid"/>
                                      </p:to>
                                    </p:set>
                                    <p:set>
                                      <p:cBhvr>
                                        <p:cTn id="141" dur="500" autoRev="1" fill="remove"/>
                                        <p:tgtEl>
                                          <p:spTgt spid="179"/>
                                        </p:tgtEl>
                                        <p:attrNameLst>
                                          <p:attrName>fill.on</p:attrName>
                                        </p:attrNameLst>
                                      </p:cBhvr>
                                      <p:to>
                                        <p:strVal val="true"/>
                                      </p:to>
                                    </p:set>
                                  </p:childTnLst>
                                </p:cTn>
                              </p:par>
                              <p:par>
                                <p:cTn id="142" presetID="27" presetClass="emph" presetSubtype="0" fill="remove" grpId="0" nodeType="withEffect">
                                  <p:stCondLst>
                                    <p:cond delay="0"/>
                                  </p:stCondLst>
                                  <p:childTnLst>
                                    <p:animClr clrSpc="rgb" dir="cw">
                                      <p:cBhvr override="childStyle">
                                        <p:cTn id="143" dur="500" autoRev="1" fill="remove"/>
                                        <p:tgtEl>
                                          <p:spTgt spid="181"/>
                                        </p:tgtEl>
                                        <p:attrNameLst>
                                          <p:attrName>style.color</p:attrName>
                                        </p:attrNameLst>
                                      </p:cBhvr>
                                      <p:to>
                                        <a:schemeClr val="bg1"/>
                                      </p:to>
                                    </p:animClr>
                                    <p:animClr clrSpc="rgb" dir="cw">
                                      <p:cBhvr>
                                        <p:cTn id="144" dur="500" autoRev="1" fill="remove"/>
                                        <p:tgtEl>
                                          <p:spTgt spid="181"/>
                                        </p:tgtEl>
                                        <p:attrNameLst>
                                          <p:attrName>fillcolor</p:attrName>
                                        </p:attrNameLst>
                                      </p:cBhvr>
                                      <p:to>
                                        <a:schemeClr val="bg1"/>
                                      </p:to>
                                    </p:animClr>
                                    <p:set>
                                      <p:cBhvr>
                                        <p:cTn id="145" dur="500" autoRev="1" fill="remove"/>
                                        <p:tgtEl>
                                          <p:spTgt spid="181"/>
                                        </p:tgtEl>
                                        <p:attrNameLst>
                                          <p:attrName>fill.type</p:attrName>
                                        </p:attrNameLst>
                                      </p:cBhvr>
                                      <p:to>
                                        <p:strVal val="solid"/>
                                      </p:to>
                                    </p:set>
                                    <p:set>
                                      <p:cBhvr>
                                        <p:cTn id="146" dur="500" autoRev="1" fill="remove"/>
                                        <p:tgtEl>
                                          <p:spTgt spid="181"/>
                                        </p:tgtEl>
                                        <p:attrNameLst>
                                          <p:attrName>fill.on</p:attrName>
                                        </p:attrNameLst>
                                      </p:cBhvr>
                                      <p:to>
                                        <p:strVal val="true"/>
                                      </p:to>
                                    </p:set>
                                  </p:childTnLst>
                                </p:cTn>
                              </p:par>
                              <p:par>
                                <p:cTn id="147" presetID="27" presetClass="emph" presetSubtype="0" fill="remove" grpId="0" nodeType="withEffect">
                                  <p:stCondLst>
                                    <p:cond delay="0"/>
                                  </p:stCondLst>
                                  <p:childTnLst>
                                    <p:animClr clrSpc="rgb" dir="cw">
                                      <p:cBhvr override="childStyle">
                                        <p:cTn id="148" dur="500" autoRev="1" fill="remove"/>
                                        <p:tgtEl>
                                          <p:spTgt spid="176"/>
                                        </p:tgtEl>
                                        <p:attrNameLst>
                                          <p:attrName>style.color</p:attrName>
                                        </p:attrNameLst>
                                      </p:cBhvr>
                                      <p:to>
                                        <a:schemeClr val="bg1"/>
                                      </p:to>
                                    </p:animClr>
                                    <p:animClr clrSpc="rgb" dir="cw">
                                      <p:cBhvr>
                                        <p:cTn id="149" dur="500" autoRev="1" fill="remove"/>
                                        <p:tgtEl>
                                          <p:spTgt spid="176"/>
                                        </p:tgtEl>
                                        <p:attrNameLst>
                                          <p:attrName>fillcolor</p:attrName>
                                        </p:attrNameLst>
                                      </p:cBhvr>
                                      <p:to>
                                        <a:schemeClr val="bg1"/>
                                      </p:to>
                                    </p:animClr>
                                    <p:set>
                                      <p:cBhvr>
                                        <p:cTn id="150" dur="500" autoRev="1" fill="remove"/>
                                        <p:tgtEl>
                                          <p:spTgt spid="176"/>
                                        </p:tgtEl>
                                        <p:attrNameLst>
                                          <p:attrName>fill.type</p:attrName>
                                        </p:attrNameLst>
                                      </p:cBhvr>
                                      <p:to>
                                        <p:strVal val="solid"/>
                                      </p:to>
                                    </p:set>
                                    <p:set>
                                      <p:cBhvr>
                                        <p:cTn id="151" dur="500" autoRev="1" fill="remove"/>
                                        <p:tgtEl>
                                          <p:spTgt spid="176"/>
                                        </p:tgtEl>
                                        <p:attrNameLst>
                                          <p:attrName>fill.on</p:attrName>
                                        </p:attrNameLst>
                                      </p:cBhvr>
                                      <p:to>
                                        <p:strVal val="true"/>
                                      </p:to>
                                    </p:set>
                                  </p:childTnLst>
                                </p:cTn>
                              </p:par>
                              <p:par>
                                <p:cTn id="152" presetID="27" presetClass="emph" presetSubtype="0" fill="remove" grpId="0" nodeType="withEffect">
                                  <p:stCondLst>
                                    <p:cond delay="0"/>
                                  </p:stCondLst>
                                  <p:childTnLst>
                                    <p:animClr clrSpc="rgb" dir="cw">
                                      <p:cBhvr override="childStyle">
                                        <p:cTn id="153" dur="500" autoRev="1" fill="remove"/>
                                        <p:tgtEl>
                                          <p:spTgt spid="185"/>
                                        </p:tgtEl>
                                        <p:attrNameLst>
                                          <p:attrName>style.color</p:attrName>
                                        </p:attrNameLst>
                                      </p:cBhvr>
                                      <p:to>
                                        <a:schemeClr val="bg1"/>
                                      </p:to>
                                    </p:animClr>
                                    <p:animClr clrSpc="rgb" dir="cw">
                                      <p:cBhvr>
                                        <p:cTn id="154" dur="500" autoRev="1" fill="remove"/>
                                        <p:tgtEl>
                                          <p:spTgt spid="185"/>
                                        </p:tgtEl>
                                        <p:attrNameLst>
                                          <p:attrName>fillcolor</p:attrName>
                                        </p:attrNameLst>
                                      </p:cBhvr>
                                      <p:to>
                                        <a:schemeClr val="bg1"/>
                                      </p:to>
                                    </p:animClr>
                                    <p:set>
                                      <p:cBhvr>
                                        <p:cTn id="155" dur="500" autoRev="1" fill="remove"/>
                                        <p:tgtEl>
                                          <p:spTgt spid="185"/>
                                        </p:tgtEl>
                                        <p:attrNameLst>
                                          <p:attrName>fill.type</p:attrName>
                                        </p:attrNameLst>
                                      </p:cBhvr>
                                      <p:to>
                                        <p:strVal val="solid"/>
                                      </p:to>
                                    </p:set>
                                    <p:set>
                                      <p:cBhvr>
                                        <p:cTn id="156" dur="500" autoRev="1" fill="remove"/>
                                        <p:tgtEl>
                                          <p:spTgt spid="185"/>
                                        </p:tgtEl>
                                        <p:attrNameLst>
                                          <p:attrName>fill.on</p:attrName>
                                        </p:attrNameLst>
                                      </p:cBhvr>
                                      <p:to>
                                        <p:strVal val="true"/>
                                      </p:to>
                                    </p:set>
                                  </p:childTnLst>
                                </p:cTn>
                              </p:par>
                              <p:par>
                                <p:cTn id="157" presetID="27" presetClass="emph" presetSubtype="0" fill="remove" grpId="0" nodeType="withEffect">
                                  <p:stCondLst>
                                    <p:cond delay="0"/>
                                  </p:stCondLst>
                                  <p:childTnLst>
                                    <p:animClr clrSpc="rgb" dir="cw">
                                      <p:cBhvr override="childStyle">
                                        <p:cTn id="158" dur="500" autoRev="1" fill="remove"/>
                                        <p:tgtEl>
                                          <p:spTgt spid="183"/>
                                        </p:tgtEl>
                                        <p:attrNameLst>
                                          <p:attrName>style.color</p:attrName>
                                        </p:attrNameLst>
                                      </p:cBhvr>
                                      <p:to>
                                        <a:schemeClr val="bg1"/>
                                      </p:to>
                                    </p:animClr>
                                    <p:animClr clrSpc="rgb" dir="cw">
                                      <p:cBhvr>
                                        <p:cTn id="159" dur="500" autoRev="1" fill="remove"/>
                                        <p:tgtEl>
                                          <p:spTgt spid="183"/>
                                        </p:tgtEl>
                                        <p:attrNameLst>
                                          <p:attrName>fillcolor</p:attrName>
                                        </p:attrNameLst>
                                      </p:cBhvr>
                                      <p:to>
                                        <a:schemeClr val="bg1"/>
                                      </p:to>
                                    </p:animClr>
                                    <p:set>
                                      <p:cBhvr>
                                        <p:cTn id="160" dur="500" autoRev="1" fill="remove"/>
                                        <p:tgtEl>
                                          <p:spTgt spid="183"/>
                                        </p:tgtEl>
                                        <p:attrNameLst>
                                          <p:attrName>fill.type</p:attrName>
                                        </p:attrNameLst>
                                      </p:cBhvr>
                                      <p:to>
                                        <p:strVal val="solid"/>
                                      </p:to>
                                    </p:set>
                                    <p:set>
                                      <p:cBhvr>
                                        <p:cTn id="161" dur="500" autoRev="1" fill="remove"/>
                                        <p:tgtEl>
                                          <p:spTgt spid="183"/>
                                        </p:tgtEl>
                                        <p:attrNameLst>
                                          <p:attrName>fill.on</p:attrName>
                                        </p:attrNameLst>
                                      </p:cBhvr>
                                      <p:to>
                                        <p:strVal val="true"/>
                                      </p:to>
                                    </p:set>
                                  </p:childTnLst>
                                </p:cTn>
                              </p:par>
                            </p:childTnLst>
                          </p:cTn>
                        </p:par>
                      </p:childTnLst>
                    </p:cTn>
                  </p:par>
                  <p:par>
                    <p:cTn id="162" fill="hold">
                      <p:stCondLst>
                        <p:cond delay="indefinite"/>
                      </p:stCondLst>
                      <p:childTnLst>
                        <p:par>
                          <p:cTn id="163" fill="hold">
                            <p:stCondLst>
                              <p:cond delay="0"/>
                            </p:stCondLst>
                            <p:childTnLst>
                              <p:par>
                                <p:cTn id="164" presetID="22" presetClass="entr" presetSubtype="4" fill="hold" grpId="0" nodeType="clickEffect">
                                  <p:stCondLst>
                                    <p:cond delay="0"/>
                                  </p:stCondLst>
                                  <p:childTnLst>
                                    <p:set>
                                      <p:cBhvr>
                                        <p:cTn id="165" dur="1" fill="hold">
                                          <p:stCondLst>
                                            <p:cond delay="0"/>
                                          </p:stCondLst>
                                        </p:cTn>
                                        <p:tgtEl>
                                          <p:spTgt spid="221"/>
                                        </p:tgtEl>
                                        <p:attrNameLst>
                                          <p:attrName>style.visibility</p:attrName>
                                        </p:attrNameLst>
                                      </p:cBhvr>
                                      <p:to>
                                        <p:strVal val="visible"/>
                                      </p:to>
                                    </p:set>
                                    <p:animEffect transition="in" filter="wipe(down)">
                                      <p:cBhvr>
                                        <p:cTn id="166" dur="500"/>
                                        <p:tgtEl>
                                          <p:spTgt spid="221"/>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4" fill="hold" grpId="0" nodeType="clickEffect">
                                  <p:stCondLst>
                                    <p:cond delay="0"/>
                                  </p:stCondLst>
                                  <p:childTnLst>
                                    <p:set>
                                      <p:cBhvr>
                                        <p:cTn id="170" dur="1" fill="hold">
                                          <p:stCondLst>
                                            <p:cond delay="0"/>
                                          </p:stCondLst>
                                        </p:cTn>
                                        <p:tgtEl>
                                          <p:spTgt spid="222"/>
                                        </p:tgtEl>
                                        <p:attrNameLst>
                                          <p:attrName>style.visibility</p:attrName>
                                        </p:attrNameLst>
                                      </p:cBhvr>
                                      <p:to>
                                        <p:strVal val="visible"/>
                                      </p:to>
                                    </p:set>
                                    <p:animEffect transition="in" filter="wipe(down)">
                                      <p:cBhvr>
                                        <p:cTn id="171" dur="500"/>
                                        <p:tgtEl>
                                          <p:spTgt spid="222"/>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4" fill="hold" grpId="0" nodeType="clickEffect">
                                  <p:stCondLst>
                                    <p:cond delay="0"/>
                                  </p:stCondLst>
                                  <p:childTnLst>
                                    <p:set>
                                      <p:cBhvr>
                                        <p:cTn id="175" dur="1" fill="hold">
                                          <p:stCondLst>
                                            <p:cond delay="0"/>
                                          </p:stCondLst>
                                        </p:cTn>
                                        <p:tgtEl>
                                          <p:spTgt spid="223"/>
                                        </p:tgtEl>
                                        <p:attrNameLst>
                                          <p:attrName>style.visibility</p:attrName>
                                        </p:attrNameLst>
                                      </p:cBhvr>
                                      <p:to>
                                        <p:strVal val="visible"/>
                                      </p:to>
                                    </p:set>
                                    <p:animEffect transition="in" filter="wipe(down)">
                                      <p:cBhvr>
                                        <p:cTn id="176" dur="500"/>
                                        <p:tgtEl>
                                          <p:spTgt spid="223"/>
                                        </p:tgtEl>
                                      </p:cBhvr>
                                    </p:animEffect>
                                  </p:childTnLst>
                                </p:cTn>
                              </p:par>
                            </p:childTnLst>
                          </p:cTn>
                        </p:par>
                      </p:childTnLst>
                    </p:cTn>
                  </p:par>
                  <p:par>
                    <p:cTn id="177" fill="hold">
                      <p:stCondLst>
                        <p:cond delay="indefinite"/>
                      </p:stCondLst>
                      <p:childTnLst>
                        <p:par>
                          <p:cTn id="178" fill="hold">
                            <p:stCondLst>
                              <p:cond delay="0"/>
                            </p:stCondLst>
                            <p:childTnLst>
                              <p:par>
                                <p:cTn id="179" presetID="22" presetClass="entr" presetSubtype="4" fill="hold" grpId="0" nodeType="clickEffect">
                                  <p:stCondLst>
                                    <p:cond delay="0"/>
                                  </p:stCondLst>
                                  <p:childTnLst>
                                    <p:set>
                                      <p:cBhvr>
                                        <p:cTn id="180" dur="1" fill="hold">
                                          <p:stCondLst>
                                            <p:cond delay="0"/>
                                          </p:stCondLst>
                                        </p:cTn>
                                        <p:tgtEl>
                                          <p:spTgt spid="224"/>
                                        </p:tgtEl>
                                        <p:attrNameLst>
                                          <p:attrName>style.visibility</p:attrName>
                                        </p:attrNameLst>
                                      </p:cBhvr>
                                      <p:to>
                                        <p:strVal val="visible"/>
                                      </p:to>
                                    </p:set>
                                    <p:animEffect transition="in" filter="wipe(down)">
                                      <p:cBhvr>
                                        <p:cTn id="181" dur="500"/>
                                        <p:tgtEl>
                                          <p:spTgt spid="224"/>
                                        </p:tgtEl>
                                      </p:cBhvr>
                                    </p:animEffect>
                                  </p:childTnLst>
                                </p:cTn>
                              </p:par>
                            </p:childTnLst>
                          </p:cTn>
                        </p:par>
                      </p:childTnLst>
                    </p:cTn>
                  </p:par>
                  <p:par>
                    <p:cTn id="182" fill="hold">
                      <p:stCondLst>
                        <p:cond delay="indefinite"/>
                      </p:stCondLst>
                      <p:childTnLst>
                        <p:par>
                          <p:cTn id="183" fill="hold">
                            <p:stCondLst>
                              <p:cond delay="0"/>
                            </p:stCondLst>
                            <p:childTnLst>
                              <p:par>
                                <p:cTn id="184" presetID="22" presetClass="entr" presetSubtype="4" fill="hold" grpId="0" nodeType="clickEffect">
                                  <p:stCondLst>
                                    <p:cond delay="0"/>
                                  </p:stCondLst>
                                  <p:childTnLst>
                                    <p:set>
                                      <p:cBhvr>
                                        <p:cTn id="185" dur="1" fill="hold">
                                          <p:stCondLst>
                                            <p:cond delay="0"/>
                                          </p:stCondLst>
                                        </p:cTn>
                                        <p:tgtEl>
                                          <p:spTgt spid="226"/>
                                        </p:tgtEl>
                                        <p:attrNameLst>
                                          <p:attrName>style.visibility</p:attrName>
                                        </p:attrNameLst>
                                      </p:cBhvr>
                                      <p:to>
                                        <p:strVal val="visible"/>
                                      </p:to>
                                    </p:set>
                                    <p:animEffect transition="in" filter="wipe(down)">
                                      <p:cBhvr>
                                        <p:cTn id="186" dur="500"/>
                                        <p:tgtEl>
                                          <p:spTgt spid="226"/>
                                        </p:tgtEl>
                                      </p:cBhvr>
                                    </p:animEffect>
                                  </p:childTnLst>
                                </p:cTn>
                              </p:par>
                            </p:childTnLst>
                          </p:cTn>
                        </p:par>
                      </p:childTnLst>
                    </p:cTn>
                  </p:par>
                  <p:par>
                    <p:cTn id="187" fill="hold">
                      <p:stCondLst>
                        <p:cond delay="indefinite"/>
                      </p:stCondLst>
                      <p:childTnLst>
                        <p:par>
                          <p:cTn id="188" fill="hold">
                            <p:stCondLst>
                              <p:cond delay="0"/>
                            </p:stCondLst>
                            <p:childTnLst>
                              <p:par>
                                <p:cTn id="189" presetID="22" presetClass="entr" presetSubtype="4" fill="hold" grpId="0" nodeType="clickEffect">
                                  <p:stCondLst>
                                    <p:cond delay="0"/>
                                  </p:stCondLst>
                                  <p:childTnLst>
                                    <p:set>
                                      <p:cBhvr>
                                        <p:cTn id="190" dur="1" fill="hold">
                                          <p:stCondLst>
                                            <p:cond delay="0"/>
                                          </p:stCondLst>
                                        </p:cTn>
                                        <p:tgtEl>
                                          <p:spTgt spid="225"/>
                                        </p:tgtEl>
                                        <p:attrNameLst>
                                          <p:attrName>style.visibility</p:attrName>
                                        </p:attrNameLst>
                                      </p:cBhvr>
                                      <p:to>
                                        <p:strVal val="visible"/>
                                      </p:to>
                                    </p:set>
                                    <p:animEffect transition="in" filter="wipe(down)">
                                      <p:cBhvr>
                                        <p:cTn id="191" dur="500"/>
                                        <p:tgtEl>
                                          <p:spTgt spid="225"/>
                                        </p:tgtEl>
                                      </p:cBhvr>
                                    </p:animEffect>
                                  </p:childTnLst>
                                </p:cTn>
                              </p:par>
                            </p:childTnLst>
                          </p:cTn>
                        </p:par>
                      </p:childTnLst>
                    </p:cTn>
                  </p:par>
                  <p:par>
                    <p:cTn id="192" fill="hold">
                      <p:stCondLst>
                        <p:cond delay="indefinite"/>
                      </p:stCondLst>
                      <p:childTnLst>
                        <p:par>
                          <p:cTn id="193" fill="hold">
                            <p:stCondLst>
                              <p:cond delay="0"/>
                            </p:stCondLst>
                            <p:childTnLst>
                              <p:par>
                                <p:cTn id="194" presetID="22" presetClass="entr" presetSubtype="4" fill="hold" grpId="0" nodeType="clickEffect">
                                  <p:stCondLst>
                                    <p:cond delay="0"/>
                                  </p:stCondLst>
                                  <p:childTnLst>
                                    <p:set>
                                      <p:cBhvr>
                                        <p:cTn id="195" dur="1" fill="hold">
                                          <p:stCondLst>
                                            <p:cond delay="0"/>
                                          </p:stCondLst>
                                        </p:cTn>
                                        <p:tgtEl>
                                          <p:spTgt spid="227"/>
                                        </p:tgtEl>
                                        <p:attrNameLst>
                                          <p:attrName>style.visibility</p:attrName>
                                        </p:attrNameLst>
                                      </p:cBhvr>
                                      <p:to>
                                        <p:strVal val="visible"/>
                                      </p:to>
                                    </p:set>
                                    <p:animEffect transition="in" filter="wipe(down)">
                                      <p:cBhvr>
                                        <p:cTn id="19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8" grpId="0"/>
      <p:bldP spid="179" grpId="0"/>
      <p:bldP spid="181" grpId="0"/>
      <p:bldP spid="183" grpId="0"/>
      <p:bldP spid="185" grpId="0"/>
      <p:bldP spid="187" grpId="0"/>
      <p:bldP spid="221" grpId="0"/>
      <p:bldP spid="222" grpId="0"/>
      <p:bldP spid="223" grpId="0"/>
      <p:bldP spid="224" grpId="0"/>
      <p:bldP spid="225" grpId="0"/>
      <p:bldP spid="226" grpId="0"/>
      <p:bldP spid="2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Oval 88"/>
          <p:cNvSpPr>
            <a:spLocks noChangeAspect="1"/>
          </p:cNvSpPr>
          <p:nvPr/>
        </p:nvSpPr>
        <p:spPr>
          <a:xfrm>
            <a:off x="5690810" y="2888541"/>
            <a:ext cx="1358056" cy="1358056"/>
          </a:xfrm>
          <a:prstGeom prst="ellipse">
            <a:avLst/>
          </a:prstGeom>
          <a:solidFill>
            <a:schemeClr val="accent5">
              <a:lumMod val="75000"/>
            </a:schemeClr>
          </a:solidFill>
          <a:ln w="952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02" name="Oval 101"/>
          <p:cNvSpPr>
            <a:spLocks noChangeAspect="1"/>
          </p:cNvSpPr>
          <p:nvPr/>
        </p:nvSpPr>
        <p:spPr>
          <a:xfrm>
            <a:off x="4012292" y="3862968"/>
            <a:ext cx="1358056" cy="1358053"/>
          </a:xfrm>
          <a:prstGeom prst="ellipse">
            <a:avLst/>
          </a:prstGeom>
          <a:solidFill>
            <a:srgbClr val="0070C0">
              <a:alpha val="91000"/>
            </a:srgbClr>
          </a:solidFill>
          <a:ln w="952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12" name="Oval 111"/>
          <p:cNvSpPr>
            <a:spLocks noChangeAspect="1"/>
          </p:cNvSpPr>
          <p:nvPr/>
        </p:nvSpPr>
        <p:spPr>
          <a:xfrm>
            <a:off x="2333775" y="4837392"/>
            <a:ext cx="1358056" cy="1358056"/>
          </a:xfrm>
          <a:prstGeom prst="ellipse">
            <a:avLst/>
          </a:prstGeom>
          <a:solidFill>
            <a:schemeClr val="accent1">
              <a:alpha val="91000"/>
            </a:schemeClr>
          </a:solidFill>
          <a:ln w="952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20" name="Rectangle 119"/>
          <p:cNvSpPr/>
          <p:nvPr/>
        </p:nvSpPr>
        <p:spPr>
          <a:xfrm>
            <a:off x="3574143" y="5737268"/>
            <a:ext cx="3064717" cy="381643"/>
          </a:xfrm>
          <a:prstGeom prst="rect">
            <a:avLst/>
          </a:prstGeom>
        </p:spPr>
        <p:txBody>
          <a:bodyPr wrap="square" lIns="243840" rIns="243840" bIns="60960">
            <a:spAutoFit/>
          </a:bodyPr>
          <a:lstStyle/>
          <a:p>
            <a:pPr>
              <a:lnSpc>
                <a:spcPct val="89000"/>
              </a:lnSpc>
            </a:pPr>
            <a:r>
              <a:rPr lang="en-US" sz="2000" b="1" dirty="0" smtClean="0">
                <a:solidFill>
                  <a:srgbClr val="2D4177"/>
                </a:solidFill>
              </a:rPr>
              <a:t>P2P Networking</a:t>
            </a:r>
            <a:endParaRPr lang="en-US" sz="2000" b="1" dirty="0">
              <a:solidFill>
                <a:srgbClr val="2D4177"/>
              </a:solidFill>
            </a:endParaRPr>
          </a:p>
        </p:txBody>
      </p:sp>
      <p:sp>
        <p:nvSpPr>
          <p:cNvPr id="121" name="Rectangle 120"/>
          <p:cNvSpPr/>
          <p:nvPr/>
        </p:nvSpPr>
        <p:spPr>
          <a:xfrm>
            <a:off x="5268589" y="4763601"/>
            <a:ext cx="3064717" cy="381643"/>
          </a:xfrm>
          <a:prstGeom prst="rect">
            <a:avLst/>
          </a:prstGeom>
        </p:spPr>
        <p:txBody>
          <a:bodyPr wrap="square" lIns="243840" rIns="243840" bIns="60960">
            <a:spAutoFit/>
          </a:bodyPr>
          <a:lstStyle/>
          <a:p>
            <a:pPr>
              <a:lnSpc>
                <a:spcPct val="89000"/>
              </a:lnSpc>
            </a:pPr>
            <a:r>
              <a:rPr lang="en-US" sz="2000" b="1" dirty="0" smtClean="0">
                <a:solidFill>
                  <a:srgbClr val="2D4177"/>
                </a:solidFill>
              </a:rPr>
              <a:t>Cryptography</a:t>
            </a:r>
            <a:endParaRPr lang="en-US" sz="2000" b="1" dirty="0">
              <a:solidFill>
                <a:srgbClr val="2D4177"/>
              </a:solidFill>
            </a:endParaRPr>
          </a:p>
        </p:txBody>
      </p:sp>
      <p:sp>
        <p:nvSpPr>
          <p:cNvPr id="122" name="Rectangle 121"/>
          <p:cNvSpPr/>
          <p:nvPr/>
        </p:nvSpPr>
        <p:spPr>
          <a:xfrm>
            <a:off x="6963034" y="3789935"/>
            <a:ext cx="3064717" cy="381643"/>
          </a:xfrm>
          <a:prstGeom prst="rect">
            <a:avLst/>
          </a:prstGeom>
        </p:spPr>
        <p:txBody>
          <a:bodyPr wrap="square" lIns="243840" rIns="243840" bIns="60960">
            <a:spAutoFit/>
          </a:bodyPr>
          <a:lstStyle/>
          <a:p>
            <a:pPr>
              <a:lnSpc>
                <a:spcPct val="89000"/>
              </a:lnSpc>
            </a:pPr>
            <a:r>
              <a:rPr lang="en-US" sz="2000" b="1" dirty="0" smtClean="0">
                <a:solidFill>
                  <a:srgbClr val="2D4177"/>
                </a:solidFill>
              </a:rPr>
              <a:t>Timestamping</a:t>
            </a:r>
            <a:endParaRPr lang="en-US" sz="2000" b="1" dirty="0">
              <a:solidFill>
                <a:srgbClr val="2D4177"/>
              </a:solidFill>
            </a:endParaRPr>
          </a:p>
        </p:txBody>
      </p:sp>
      <p:sp>
        <p:nvSpPr>
          <p:cNvPr id="123" name="Rectangle 122"/>
          <p:cNvSpPr/>
          <p:nvPr/>
        </p:nvSpPr>
        <p:spPr>
          <a:xfrm>
            <a:off x="8657479" y="2816268"/>
            <a:ext cx="3064717" cy="381643"/>
          </a:xfrm>
          <a:prstGeom prst="rect">
            <a:avLst/>
          </a:prstGeom>
        </p:spPr>
        <p:txBody>
          <a:bodyPr wrap="square" lIns="243840" rIns="243840" bIns="60960">
            <a:spAutoFit/>
          </a:bodyPr>
          <a:lstStyle/>
          <a:p>
            <a:pPr>
              <a:lnSpc>
                <a:spcPct val="89000"/>
              </a:lnSpc>
            </a:pPr>
            <a:r>
              <a:rPr lang="en-US" sz="2000" b="1" dirty="0" smtClean="0">
                <a:solidFill>
                  <a:srgbClr val="2D4177"/>
                </a:solidFill>
              </a:rPr>
              <a:t>Distributed</a:t>
            </a:r>
            <a:endParaRPr lang="en-US" sz="2000" b="1" dirty="0">
              <a:solidFill>
                <a:srgbClr val="2D4177"/>
              </a:solidFill>
            </a:endParaRPr>
          </a:p>
        </p:txBody>
      </p:sp>
      <p:sp>
        <p:nvSpPr>
          <p:cNvPr id="124" name="Oval 123"/>
          <p:cNvSpPr/>
          <p:nvPr/>
        </p:nvSpPr>
        <p:spPr>
          <a:xfrm>
            <a:off x="2234563" y="4805913"/>
            <a:ext cx="513387" cy="513387"/>
          </a:xfrm>
          <a:prstGeom prst="ellipse">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lnSpc>
                <a:spcPct val="89000"/>
              </a:lnSpc>
            </a:pPr>
            <a:r>
              <a:rPr lang="en-US" sz="2133" dirty="0"/>
              <a:t>01</a:t>
            </a:r>
          </a:p>
        </p:txBody>
      </p:sp>
      <p:sp>
        <p:nvSpPr>
          <p:cNvPr id="125" name="Oval 124"/>
          <p:cNvSpPr/>
          <p:nvPr/>
        </p:nvSpPr>
        <p:spPr>
          <a:xfrm>
            <a:off x="3994499" y="3778137"/>
            <a:ext cx="513387" cy="513387"/>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lnSpc>
                <a:spcPct val="89000"/>
              </a:lnSpc>
            </a:pPr>
            <a:r>
              <a:rPr lang="en-US" sz="2133" dirty="0"/>
              <a:t>02</a:t>
            </a:r>
          </a:p>
        </p:txBody>
      </p:sp>
      <p:sp>
        <p:nvSpPr>
          <p:cNvPr id="126" name="Oval 125"/>
          <p:cNvSpPr/>
          <p:nvPr/>
        </p:nvSpPr>
        <p:spPr>
          <a:xfrm>
            <a:off x="5680490" y="2771887"/>
            <a:ext cx="513387" cy="513387"/>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lnSpc>
                <a:spcPct val="89000"/>
              </a:lnSpc>
            </a:pPr>
            <a:r>
              <a:rPr lang="en-US" sz="2133" dirty="0"/>
              <a:t>03</a:t>
            </a:r>
          </a:p>
        </p:txBody>
      </p:sp>
      <p:cxnSp>
        <p:nvCxnSpPr>
          <p:cNvPr id="128" name="Straight Arrow Connector 127"/>
          <p:cNvCxnSpPr/>
          <p:nvPr/>
        </p:nvCxnSpPr>
        <p:spPr>
          <a:xfrm flipV="1">
            <a:off x="3595764" y="4906337"/>
            <a:ext cx="495451" cy="256948"/>
          </a:xfrm>
          <a:prstGeom prst="straightConnector1">
            <a:avLst/>
          </a:prstGeom>
          <a:ln>
            <a:solidFill>
              <a:schemeClr val="tx1">
                <a:alpha val="34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flipV="1">
            <a:off x="5295146" y="3926622"/>
            <a:ext cx="495451" cy="256948"/>
          </a:xfrm>
          <a:prstGeom prst="straightConnector1">
            <a:avLst/>
          </a:prstGeom>
          <a:ln>
            <a:solidFill>
              <a:schemeClr val="tx1">
                <a:alpha val="34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flipV="1">
            <a:off x="6968884" y="2942070"/>
            <a:ext cx="495451" cy="256948"/>
          </a:xfrm>
          <a:prstGeom prst="straightConnector1">
            <a:avLst/>
          </a:prstGeom>
          <a:ln>
            <a:solidFill>
              <a:schemeClr val="tx1">
                <a:alpha val="34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133" name="Oval 132"/>
          <p:cNvSpPr>
            <a:spLocks noChangeAspect="1"/>
          </p:cNvSpPr>
          <p:nvPr/>
        </p:nvSpPr>
        <p:spPr>
          <a:xfrm>
            <a:off x="7369327" y="1914118"/>
            <a:ext cx="1358056" cy="1358053"/>
          </a:xfrm>
          <a:prstGeom prst="ellipse">
            <a:avLst/>
          </a:prstGeom>
          <a:solidFill>
            <a:schemeClr val="accent5">
              <a:lumMod val="50000"/>
              <a:alpha val="91000"/>
            </a:schemeClr>
          </a:solidFill>
          <a:ln w="952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41" name="Oval 140"/>
          <p:cNvSpPr/>
          <p:nvPr/>
        </p:nvSpPr>
        <p:spPr>
          <a:xfrm>
            <a:off x="7298564" y="1793516"/>
            <a:ext cx="513387" cy="513387"/>
          </a:xfrm>
          <a:prstGeom prst="ellips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lnSpc>
                <a:spcPct val="89000"/>
              </a:lnSpc>
            </a:pPr>
            <a:r>
              <a:rPr lang="en-US" sz="2133" dirty="0"/>
              <a:t>04</a:t>
            </a:r>
          </a:p>
        </p:txBody>
      </p:sp>
      <p:pic>
        <p:nvPicPr>
          <p:cNvPr id="142" name="Picture 2" descr="Image result for distributed icon 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7749648" y="2242835"/>
            <a:ext cx="640212" cy="64021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timestamping icon png"/>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6031623" y="3196039"/>
            <a:ext cx="774591" cy="7745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lated image"/>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4359484" y="4260759"/>
            <a:ext cx="659753" cy="65975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lated image"/>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2700655" y="5221021"/>
            <a:ext cx="624295" cy="624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1959" y="1340069"/>
            <a:ext cx="9096704" cy="5234152"/>
          </a:xfrm>
          <a:prstGeom prst="rect">
            <a:avLst/>
          </a:prstGeom>
          <a:no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Image result for bitnautic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Blockchain: Combo of Existing Technologies </a:t>
            </a:r>
            <a:endParaRPr lang="en-US" sz="3600" dirty="0"/>
          </a:p>
        </p:txBody>
      </p:sp>
    </p:spTree>
    <p:extLst>
      <p:ext uri="{BB962C8B-B14F-4D97-AF65-F5344CB8AC3E}">
        <p14:creationId xmlns:p14="http://schemas.microsoft.com/office/powerpoint/2010/main" val="408673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Types of Blockchain</a:t>
            </a:r>
            <a:endParaRPr lang="en-US" sz="3600" dirty="0"/>
          </a:p>
        </p:txBody>
      </p:sp>
      <p:pic>
        <p:nvPicPr>
          <p:cNvPr id="26" name="Picture 25"/>
          <p:cNvPicPr>
            <a:picLocks noChangeAspect="1"/>
          </p:cNvPicPr>
          <p:nvPr/>
        </p:nvPicPr>
        <p:blipFill>
          <a:blip r:embed="rId4">
            <a:duotone>
              <a:schemeClr val="accent1">
                <a:shade val="45000"/>
                <a:satMod val="135000"/>
              </a:schemeClr>
              <a:prstClr val="white"/>
            </a:duotone>
          </a:blip>
          <a:stretch>
            <a:fillRect/>
          </a:stretch>
        </p:blipFill>
        <p:spPr>
          <a:xfrm>
            <a:off x="2909315" y="1447433"/>
            <a:ext cx="6282165" cy="5180230"/>
          </a:xfrm>
          <a:prstGeom prst="rect">
            <a:avLst/>
          </a:prstGeom>
        </p:spPr>
      </p:pic>
    </p:spTree>
    <p:extLst>
      <p:ext uri="{BB962C8B-B14F-4D97-AF65-F5344CB8AC3E}">
        <p14:creationId xmlns:p14="http://schemas.microsoft.com/office/powerpoint/2010/main" val="52594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28427"/>
            <a:ext cx="9144000" cy="2407818"/>
          </a:xfrm>
          <a:prstGeom prst="rect">
            <a:avLst/>
          </a:prstGeom>
        </p:spPr>
      </p:pic>
      <p:sp>
        <p:nvSpPr>
          <p:cNvPr id="2" name="Title 1"/>
          <p:cNvSpPr>
            <a:spLocks noGrp="1"/>
          </p:cNvSpPr>
          <p:nvPr>
            <p:ph type="ctrTitle"/>
          </p:nvPr>
        </p:nvSpPr>
        <p:spPr>
          <a:xfrm>
            <a:off x="1524000" y="1109484"/>
            <a:ext cx="9144000" cy="2387600"/>
          </a:xfrm>
        </p:spPr>
        <p:txBody>
          <a:bodyPr>
            <a:normAutofit/>
          </a:bodyPr>
          <a:lstStyle/>
          <a:p>
            <a:r>
              <a:rPr lang="en-US" b="1" dirty="0">
                <a:solidFill>
                  <a:schemeClr val="bg1"/>
                </a:solidFill>
              </a:rPr>
              <a:t>Supply Chain Management</a:t>
            </a:r>
            <a:br>
              <a:rPr lang="en-US" b="1" dirty="0">
                <a:solidFill>
                  <a:schemeClr val="bg1"/>
                </a:solidFill>
              </a:rPr>
            </a:br>
            <a:r>
              <a:rPr lang="en-US" b="1" dirty="0">
                <a:solidFill>
                  <a:schemeClr val="bg1"/>
                </a:solidFill>
              </a:rPr>
              <a:t>in Blockchain Era</a:t>
            </a:r>
          </a:p>
        </p:txBody>
      </p:sp>
      <p:sp>
        <p:nvSpPr>
          <p:cNvPr id="3" name="Subtitle 2"/>
          <p:cNvSpPr>
            <a:spLocks noGrp="1"/>
          </p:cNvSpPr>
          <p:nvPr>
            <p:ph type="subTitle" idx="1"/>
          </p:nvPr>
        </p:nvSpPr>
        <p:spPr>
          <a:xfrm>
            <a:off x="1523999" y="3836678"/>
            <a:ext cx="1990726" cy="1655762"/>
          </a:xfrm>
          <a:solidFill>
            <a:srgbClr val="6AAEE0"/>
          </a:solidFill>
        </p:spPr>
        <p:txBody>
          <a:bodyPr>
            <a:normAutofit/>
          </a:bodyPr>
          <a:lstStyle/>
          <a:p>
            <a:endParaRPr lang="en-US" dirty="0" smtClean="0">
              <a:solidFill>
                <a:schemeClr val="bg1"/>
              </a:solidFill>
            </a:endParaRPr>
          </a:p>
          <a:p>
            <a:r>
              <a:rPr lang="en-US" sz="3600" dirty="0" smtClean="0">
                <a:solidFill>
                  <a:schemeClr val="bg1"/>
                </a:solidFill>
              </a:rPr>
              <a:t>Block 3</a:t>
            </a:r>
            <a:endParaRPr lang="en-US" dirty="0">
              <a:solidFill>
                <a:schemeClr val="bg2">
                  <a:lumMod val="75000"/>
                </a:schemeClr>
              </a:solidFill>
            </a:endParaRPr>
          </a:p>
        </p:txBody>
      </p:sp>
      <p:sp>
        <p:nvSpPr>
          <p:cNvPr id="6" name="Subtitle 2"/>
          <p:cNvSpPr txBox="1">
            <a:spLocks/>
          </p:cNvSpPr>
          <p:nvPr/>
        </p:nvSpPr>
        <p:spPr>
          <a:xfrm>
            <a:off x="3614738" y="3836678"/>
            <a:ext cx="7053262" cy="1655762"/>
          </a:xfrm>
          <a:prstGeom prst="rect">
            <a:avLst/>
          </a:prstGeom>
          <a:solidFill>
            <a:srgbClr val="2370AA"/>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smtClean="0">
              <a:solidFill>
                <a:schemeClr val="bg1"/>
              </a:solidFill>
            </a:endParaRPr>
          </a:p>
          <a:p>
            <a:r>
              <a:rPr lang="en-US" sz="3600" dirty="0" smtClean="0">
                <a:solidFill>
                  <a:schemeClr val="bg1"/>
                </a:solidFill>
              </a:rPr>
              <a:t>Why Blockchain?</a:t>
            </a:r>
            <a:endParaRPr lang="en-US" dirty="0">
              <a:solidFill>
                <a:schemeClr val="bg2">
                  <a:lumMod val="75000"/>
                </a:schemeClr>
              </a:solidFill>
            </a:endParaRPr>
          </a:p>
        </p:txBody>
      </p:sp>
      <p:sp>
        <p:nvSpPr>
          <p:cNvPr id="7" name="Rectangle 6"/>
          <p:cNvSpPr/>
          <p:nvPr/>
        </p:nvSpPr>
        <p:spPr>
          <a:xfrm>
            <a:off x="246488" y="6206904"/>
            <a:ext cx="1790747" cy="369332"/>
          </a:xfrm>
          <a:prstGeom prst="rect">
            <a:avLst/>
          </a:prstGeom>
        </p:spPr>
        <p:txBody>
          <a:bodyPr wrap="none">
            <a:spAutoFit/>
          </a:bodyPr>
          <a:lstStyle/>
          <a:p>
            <a:pPr algn="ctr"/>
            <a:r>
              <a:rPr lang="en-US" dirty="0" smtClean="0">
                <a:solidFill>
                  <a:srgbClr val="0E215D"/>
                </a:solidFill>
              </a:rPr>
              <a:t>www.bitnautic.io</a:t>
            </a:r>
            <a:endParaRPr lang="en-US" dirty="0">
              <a:solidFill>
                <a:srgbClr val="0E215D"/>
              </a:solidFill>
            </a:endParaRPr>
          </a:p>
        </p:txBody>
      </p:sp>
      <p:pic>
        <p:nvPicPr>
          <p:cNvPr id="8"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3861" y="4955830"/>
            <a:ext cx="2311079" cy="231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10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2319796" y="1905111"/>
            <a:ext cx="7467600" cy="3905250"/>
          </a:xfrm>
          <a:prstGeom prst="rect">
            <a:avLst/>
          </a:prstGeom>
        </p:spPr>
      </p:pic>
      <p:sp>
        <p:nvSpPr>
          <p:cNvPr id="6" name="Content Placeholder 13"/>
          <p:cNvSpPr txBox="1">
            <a:spLocks/>
          </p:cNvSpPr>
          <p:nvPr/>
        </p:nvSpPr>
        <p:spPr>
          <a:xfrm>
            <a:off x="2455963" y="5971348"/>
            <a:ext cx="7143750" cy="533400"/>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dirty="0" smtClean="0">
                <a:solidFill>
                  <a:schemeClr val="accent1">
                    <a:lumMod val="50000"/>
                  </a:schemeClr>
                </a:solidFill>
              </a:rPr>
              <a:t>Giant Platform of Trust</a:t>
            </a:r>
          </a:p>
        </p:txBody>
      </p:sp>
      <p:pic>
        <p:nvPicPr>
          <p:cNvPr id="8" name="Picture 2" descr="Image result for bitnautic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Primary Value of Blockchain</a:t>
            </a:r>
            <a:endParaRPr lang="en-US" sz="3600" dirty="0"/>
          </a:p>
        </p:txBody>
      </p:sp>
    </p:spTree>
    <p:extLst>
      <p:ext uri="{BB962C8B-B14F-4D97-AF65-F5344CB8AC3E}">
        <p14:creationId xmlns:p14="http://schemas.microsoft.com/office/powerpoint/2010/main" val="36600382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txBox="1">
            <a:spLocks/>
          </p:cNvSpPr>
          <p:nvPr/>
        </p:nvSpPr>
        <p:spPr>
          <a:xfrm>
            <a:off x="2455963" y="5971348"/>
            <a:ext cx="7143750" cy="533400"/>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dirty="0" smtClean="0">
                <a:solidFill>
                  <a:schemeClr val="accent1">
                    <a:lumMod val="50000"/>
                  </a:schemeClr>
                </a:solidFill>
              </a:rPr>
              <a:t>A Perfect Match or Mismatch</a:t>
            </a:r>
          </a:p>
        </p:txBody>
      </p:sp>
      <p:pic>
        <p:nvPicPr>
          <p:cNvPr id="15" name="Picture 2" descr="Image result for a perfect match"/>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19796" y="1905111"/>
            <a:ext cx="7467600" cy="3905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bitnautic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Blockchain for </a:t>
            </a:r>
            <a:r>
              <a:rPr lang="en-US" sz="3600" dirty="0" smtClean="0"/>
              <a:t>Supply Chain Management</a:t>
            </a:r>
            <a:endParaRPr lang="en-US" sz="3600" dirty="0"/>
          </a:p>
        </p:txBody>
      </p:sp>
    </p:spTree>
    <p:extLst>
      <p:ext uri="{BB962C8B-B14F-4D97-AF65-F5344CB8AC3E}">
        <p14:creationId xmlns:p14="http://schemas.microsoft.com/office/powerpoint/2010/main" val="41375916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32926" y="1943455"/>
            <a:ext cx="2928325" cy="3936687"/>
            <a:chOff x="755576" y="1338821"/>
            <a:chExt cx="1872208" cy="2952515"/>
          </a:xfrm>
        </p:grpSpPr>
        <p:sp>
          <p:nvSpPr>
            <p:cNvPr id="6" name="Isosceles Triangle 5"/>
            <p:cNvSpPr>
              <a:spLocks noChangeAspect="1"/>
            </p:cNvSpPr>
            <p:nvPr/>
          </p:nvSpPr>
          <p:spPr>
            <a:xfrm>
              <a:off x="755576" y="1338822"/>
              <a:ext cx="1872208" cy="1476164"/>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8" name="Isosceles Triangle 7"/>
            <p:cNvSpPr>
              <a:spLocks noChangeAspect="1"/>
            </p:cNvSpPr>
            <p:nvPr/>
          </p:nvSpPr>
          <p:spPr>
            <a:xfrm rot="10800000">
              <a:off x="1091939" y="1338821"/>
              <a:ext cx="606090" cy="477879"/>
            </a:xfrm>
            <a:prstGeom prst="triangle">
              <a:avLst/>
            </a:prstGeom>
            <a:gradFill flip="none" rotWithShape="1">
              <a:gsLst>
                <a:gs pos="0">
                  <a:schemeClr val="accent1">
                    <a:lumMod val="75000"/>
                  </a:schemeClr>
                </a:gs>
                <a:gs pos="100000">
                  <a:schemeClr val="accent1">
                    <a:shade val="100000"/>
                    <a:satMod val="115000"/>
                  </a:schemeClr>
                </a:gs>
              </a:gsLst>
              <a:lin ang="1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9" name="Isosceles Triangle 8"/>
            <p:cNvSpPr>
              <a:spLocks noChangeAspect="1"/>
            </p:cNvSpPr>
            <p:nvPr/>
          </p:nvSpPr>
          <p:spPr>
            <a:xfrm rot="10800000">
              <a:off x="755576" y="2815172"/>
              <a:ext cx="1872208" cy="1476164"/>
            </a:xfrm>
            <a:prstGeom prst="triangl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grpSp>
      <p:sp>
        <p:nvSpPr>
          <p:cNvPr id="11" name="Isosceles Triangle 10"/>
          <p:cNvSpPr>
            <a:spLocks noChangeAspect="1"/>
          </p:cNvSpPr>
          <p:nvPr/>
        </p:nvSpPr>
        <p:spPr>
          <a:xfrm>
            <a:off x="3437213" y="1960811"/>
            <a:ext cx="2928325" cy="1968219"/>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2" name="Isosceles Triangle 11"/>
          <p:cNvSpPr>
            <a:spLocks noChangeAspect="1"/>
          </p:cNvSpPr>
          <p:nvPr/>
        </p:nvSpPr>
        <p:spPr>
          <a:xfrm rot="10800000">
            <a:off x="3964394" y="1943455"/>
            <a:ext cx="947987" cy="637172"/>
          </a:xfrm>
          <a:prstGeom prst="triangle">
            <a:avLst/>
          </a:prstGeom>
          <a:gradFill flip="none" rotWithShape="1">
            <a:gsLst>
              <a:gs pos="0">
                <a:schemeClr val="accent3">
                  <a:lumMod val="75000"/>
                </a:schemeClr>
              </a:gs>
              <a:gs pos="100000">
                <a:schemeClr val="accent3"/>
              </a:gs>
            </a:gsLst>
            <a:lin ang="1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3" name="Isosceles Triangle 12"/>
          <p:cNvSpPr>
            <a:spLocks noChangeAspect="1"/>
          </p:cNvSpPr>
          <p:nvPr/>
        </p:nvSpPr>
        <p:spPr>
          <a:xfrm rot="10800000">
            <a:off x="3438288" y="3911923"/>
            <a:ext cx="2928325" cy="1968219"/>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5" name="Isosceles Triangle 14"/>
          <p:cNvSpPr>
            <a:spLocks noChangeAspect="1"/>
          </p:cNvSpPr>
          <p:nvPr/>
        </p:nvSpPr>
        <p:spPr>
          <a:xfrm>
            <a:off x="5832514" y="1943456"/>
            <a:ext cx="2928325" cy="1968219"/>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6" name="Isosceles Triangle 15"/>
          <p:cNvSpPr>
            <a:spLocks noChangeAspect="1"/>
          </p:cNvSpPr>
          <p:nvPr/>
        </p:nvSpPr>
        <p:spPr>
          <a:xfrm rot="10800000">
            <a:off x="6371468" y="1943455"/>
            <a:ext cx="947987" cy="637172"/>
          </a:xfrm>
          <a:prstGeom prst="triangle">
            <a:avLst/>
          </a:prstGeom>
          <a:gradFill flip="none" rotWithShape="1">
            <a:gsLst>
              <a:gs pos="0">
                <a:schemeClr val="accent5">
                  <a:lumMod val="75000"/>
                </a:schemeClr>
              </a:gs>
              <a:gs pos="100000">
                <a:schemeClr val="accent5"/>
              </a:gs>
            </a:gsLst>
            <a:lin ang="1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7" name="Isosceles Triangle 16"/>
          <p:cNvSpPr>
            <a:spLocks noChangeAspect="1"/>
          </p:cNvSpPr>
          <p:nvPr/>
        </p:nvSpPr>
        <p:spPr>
          <a:xfrm rot="10800000">
            <a:off x="5845362" y="3911923"/>
            <a:ext cx="2928325" cy="1968219"/>
          </a:xfrm>
          <a:prstGeom prst="triangl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19" name="Isosceles Triangle 18"/>
          <p:cNvSpPr>
            <a:spLocks noChangeAspect="1"/>
          </p:cNvSpPr>
          <p:nvPr/>
        </p:nvSpPr>
        <p:spPr>
          <a:xfrm>
            <a:off x="8231097" y="1960811"/>
            <a:ext cx="2928325" cy="1968219"/>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20" name="Isosceles Triangle 19"/>
          <p:cNvSpPr>
            <a:spLocks noChangeAspect="1"/>
          </p:cNvSpPr>
          <p:nvPr/>
        </p:nvSpPr>
        <p:spPr>
          <a:xfrm rot="10800000">
            <a:off x="8754996" y="1943455"/>
            <a:ext cx="947987" cy="637172"/>
          </a:xfrm>
          <a:prstGeom prst="triangle">
            <a:avLst/>
          </a:prstGeom>
          <a:gradFill flip="none" rotWithShape="1">
            <a:gsLst>
              <a:gs pos="0">
                <a:schemeClr val="tx2">
                  <a:lumMod val="75000"/>
                </a:schemeClr>
              </a:gs>
              <a:gs pos="100000">
                <a:schemeClr val="tx2"/>
              </a:gs>
            </a:gsLst>
            <a:lin ang="1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21" name="Isosceles Triangle 20"/>
          <p:cNvSpPr>
            <a:spLocks noChangeAspect="1"/>
          </p:cNvSpPr>
          <p:nvPr/>
        </p:nvSpPr>
        <p:spPr>
          <a:xfrm rot="10800000">
            <a:off x="8228890" y="3911923"/>
            <a:ext cx="2928325" cy="1968219"/>
          </a:xfrm>
          <a:prstGeom prst="triangl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22" name="TextBox 21"/>
          <p:cNvSpPr txBox="1"/>
          <p:nvPr/>
        </p:nvSpPr>
        <p:spPr>
          <a:xfrm>
            <a:off x="1764234" y="2009764"/>
            <a:ext cx="572535" cy="338554"/>
          </a:xfrm>
          <a:prstGeom prst="rect">
            <a:avLst/>
          </a:prstGeom>
          <a:noFill/>
        </p:spPr>
        <p:txBody>
          <a:bodyPr wrap="square" rtlCol="0">
            <a:spAutoFit/>
          </a:bodyPr>
          <a:lstStyle/>
          <a:p>
            <a:pPr algn="ctr"/>
            <a:r>
              <a:rPr lang="en-US" sz="1600" dirty="0">
                <a:solidFill>
                  <a:srgbClr val="FFFFFF"/>
                </a:solidFill>
              </a:rPr>
              <a:t>01</a:t>
            </a:r>
          </a:p>
        </p:txBody>
      </p:sp>
      <p:sp>
        <p:nvSpPr>
          <p:cNvPr id="23" name="TextBox 22"/>
          <p:cNvSpPr txBox="1"/>
          <p:nvPr/>
        </p:nvSpPr>
        <p:spPr>
          <a:xfrm>
            <a:off x="4160114" y="2009764"/>
            <a:ext cx="572535" cy="338554"/>
          </a:xfrm>
          <a:prstGeom prst="rect">
            <a:avLst/>
          </a:prstGeom>
          <a:noFill/>
        </p:spPr>
        <p:txBody>
          <a:bodyPr wrap="square" rtlCol="0">
            <a:spAutoFit/>
          </a:bodyPr>
          <a:lstStyle/>
          <a:p>
            <a:pPr algn="ctr"/>
            <a:r>
              <a:rPr lang="en-US" sz="1600" dirty="0">
                <a:solidFill>
                  <a:srgbClr val="FFFFFF"/>
                </a:solidFill>
              </a:rPr>
              <a:t>02</a:t>
            </a:r>
          </a:p>
        </p:txBody>
      </p:sp>
      <p:sp>
        <p:nvSpPr>
          <p:cNvPr id="24" name="TextBox 23"/>
          <p:cNvSpPr txBox="1"/>
          <p:nvPr/>
        </p:nvSpPr>
        <p:spPr>
          <a:xfrm>
            <a:off x="6559389" y="2009764"/>
            <a:ext cx="572535" cy="338554"/>
          </a:xfrm>
          <a:prstGeom prst="rect">
            <a:avLst/>
          </a:prstGeom>
          <a:noFill/>
        </p:spPr>
        <p:txBody>
          <a:bodyPr wrap="square" rtlCol="0">
            <a:spAutoFit/>
          </a:bodyPr>
          <a:lstStyle/>
          <a:p>
            <a:pPr algn="ctr"/>
            <a:r>
              <a:rPr lang="en-US" sz="1600" dirty="0">
                <a:solidFill>
                  <a:srgbClr val="FFFFFF"/>
                </a:solidFill>
              </a:rPr>
              <a:t>03</a:t>
            </a:r>
          </a:p>
        </p:txBody>
      </p:sp>
      <p:sp>
        <p:nvSpPr>
          <p:cNvPr id="25" name="TextBox 24"/>
          <p:cNvSpPr txBox="1"/>
          <p:nvPr/>
        </p:nvSpPr>
        <p:spPr>
          <a:xfrm>
            <a:off x="8975026" y="2009764"/>
            <a:ext cx="572535" cy="338554"/>
          </a:xfrm>
          <a:prstGeom prst="rect">
            <a:avLst/>
          </a:prstGeom>
          <a:noFill/>
        </p:spPr>
        <p:txBody>
          <a:bodyPr wrap="square" rtlCol="0">
            <a:spAutoFit/>
          </a:bodyPr>
          <a:lstStyle/>
          <a:p>
            <a:pPr algn="ctr"/>
            <a:r>
              <a:rPr lang="en-US" sz="1600" dirty="0">
                <a:solidFill>
                  <a:srgbClr val="FFFFFF"/>
                </a:solidFill>
              </a:rPr>
              <a:t>04</a:t>
            </a:r>
          </a:p>
        </p:txBody>
      </p:sp>
      <p:sp>
        <p:nvSpPr>
          <p:cNvPr id="30" name="TextBox 29"/>
          <p:cNvSpPr txBox="1"/>
          <p:nvPr/>
        </p:nvSpPr>
        <p:spPr>
          <a:xfrm>
            <a:off x="1034398" y="4051941"/>
            <a:ext cx="2925381" cy="400110"/>
          </a:xfrm>
          <a:prstGeom prst="rect">
            <a:avLst/>
          </a:prstGeom>
          <a:noFill/>
        </p:spPr>
        <p:txBody>
          <a:bodyPr wrap="square" rtlCol="0">
            <a:spAutoFit/>
          </a:bodyPr>
          <a:lstStyle/>
          <a:p>
            <a:pPr algn="ctr"/>
            <a:r>
              <a:rPr lang="en-US" sz="2000" dirty="0">
                <a:solidFill>
                  <a:srgbClr val="FFFFFF"/>
                </a:solidFill>
              </a:rPr>
              <a:t>Disintermediation</a:t>
            </a:r>
          </a:p>
        </p:txBody>
      </p:sp>
      <p:sp>
        <p:nvSpPr>
          <p:cNvPr id="31" name="TextBox 30"/>
          <p:cNvSpPr txBox="1"/>
          <p:nvPr/>
        </p:nvSpPr>
        <p:spPr>
          <a:xfrm>
            <a:off x="3439760" y="4051941"/>
            <a:ext cx="2925381" cy="400110"/>
          </a:xfrm>
          <a:prstGeom prst="rect">
            <a:avLst/>
          </a:prstGeom>
          <a:noFill/>
        </p:spPr>
        <p:txBody>
          <a:bodyPr wrap="square" rtlCol="0">
            <a:spAutoFit/>
          </a:bodyPr>
          <a:lstStyle/>
          <a:p>
            <a:pPr algn="ctr"/>
            <a:r>
              <a:rPr lang="en-US" sz="2000" dirty="0" smtClean="0">
                <a:solidFill>
                  <a:srgbClr val="FFFFFF"/>
                </a:solidFill>
              </a:rPr>
              <a:t>Resilience</a:t>
            </a:r>
            <a:endParaRPr lang="en-US" sz="2000" dirty="0">
              <a:solidFill>
                <a:srgbClr val="FFFFFF"/>
              </a:solidFill>
            </a:endParaRPr>
          </a:p>
        </p:txBody>
      </p:sp>
      <p:sp>
        <p:nvSpPr>
          <p:cNvPr id="32" name="TextBox 31"/>
          <p:cNvSpPr txBox="1"/>
          <p:nvPr/>
        </p:nvSpPr>
        <p:spPr>
          <a:xfrm>
            <a:off x="5846834" y="4051941"/>
            <a:ext cx="2925381" cy="400110"/>
          </a:xfrm>
          <a:prstGeom prst="rect">
            <a:avLst/>
          </a:prstGeom>
          <a:noFill/>
        </p:spPr>
        <p:txBody>
          <a:bodyPr wrap="square" rtlCol="0">
            <a:spAutoFit/>
          </a:bodyPr>
          <a:lstStyle/>
          <a:p>
            <a:pPr algn="ctr"/>
            <a:r>
              <a:rPr lang="en-US" sz="2000" dirty="0" smtClean="0">
                <a:solidFill>
                  <a:srgbClr val="FFFFFF"/>
                </a:solidFill>
              </a:rPr>
              <a:t>Integrity</a:t>
            </a:r>
            <a:endParaRPr lang="en-US" sz="2000" dirty="0">
              <a:solidFill>
                <a:srgbClr val="FFFFFF"/>
              </a:solidFill>
            </a:endParaRPr>
          </a:p>
        </p:txBody>
      </p:sp>
      <p:sp>
        <p:nvSpPr>
          <p:cNvPr id="33" name="TextBox 32"/>
          <p:cNvSpPr txBox="1"/>
          <p:nvPr/>
        </p:nvSpPr>
        <p:spPr>
          <a:xfrm>
            <a:off x="8230362" y="4051941"/>
            <a:ext cx="2925381" cy="400110"/>
          </a:xfrm>
          <a:prstGeom prst="rect">
            <a:avLst/>
          </a:prstGeom>
          <a:noFill/>
        </p:spPr>
        <p:txBody>
          <a:bodyPr wrap="square" rtlCol="0">
            <a:spAutoFit/>
          </a:bodyPr>
          <a:lstStyle/>
          <a:p>
            <a:pPr algn="ctr"/>
            <a:r>
              <a:rPr lang="en-US" sz="2000" dirty="0" smtClean="0">
                <a:solidFill>
                  <a:srgbClr val="FFFFFF"/>
                </a:solidFill>
              </a:rPr>
              <a:t>Traceability</a:t>
            </a:r>
            <a:endParaRPr lang="en-US" sz="2000" dirty="0">
              <a:solidFill>
                <a:srgbClr val="FFFFFF"/>
              </a:solidFill>
            </a:endParaRPr>
          </a:p>
        </p:txBody>
      </p:sp>
      <p:sp>
        <p:nvSpPr>
          <p:cNvPr id="49" name="Isosceles Triangle 48"/>
          <p:cNvSpPr>
            <a:spLocks noChangeAspect="1"/>
          </p:cNvSpPr>
          <p:nvPr/>
        </p:nvSpPr>
        <p:spPr>
          <a:xfrm rot="10800000">
            <a:off x="7148159" y="5402803"/>
            <a:ext cx="311789" cy="209563"/>
          </a:xfrm>
          <a:prstGeom prst="triangle">
            <a:avLst/>
          </a:prstGeom>
          <a:solidFill>
            <a:srgbClr val="FFFFFF">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50" name="Isosceles Triangle 49"/>
          <p:cNvSpPr>
            <a:spLocks noChangeAspect="1"/>
          </p:cNvSpPr>
          <p:nvPr/>
        </p:nvSpPr>
        <p:spPr>
          <a:xfrm rot="10800000">
            <a:off x="9525150" y="5402803"/>
            <a:ext cx="311789" cy="209563"/>
          </a:xfrm>
          <a:prstGeom prst="triangle">
            <a:avLst/>
          </a:prstGeom>
          <a:solidFill>
            <a:srgbClr val="FFFFFF">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51" name="Isosceles Triangle 50"/>
          <p:cNvSpPr>
            <a:spLocks noChangeAspect="1"/>
          </p:cNvSpPr>
          <p:nvPr/>
        </p:nvSpPr>
        <p:spPr>
          <a:xfrm rot="10800000">
            <a:off x="4746558" y="5419097"/>
            <a:ext cx="311789" cy="209563"/>
          </a:xfrm>
          <a:prstGeom prst="triangle">
            <a:avLst/>
          </a:prstGeom>
          <a:solidFill>
            <a:srgbClr val="FFFFFF">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52" name="Isosceles Triangle 51"/>
          <p:cNvSpPr>
            <a:spLocks noChangeAspect="1"/>
          </p:cNvSpPr>
          <p:nvPr/>
        </p:nvSpPr>
        <p:spPr>
          <a:xfrm rot="10800000">
            <a:off x="2341194" y="5419097"/>
            <a:ext cx="311789" cy="209563"/>
          </a:xfrm>
          <a:prstGeom prst="triangle">
            <a:avLst/>
          </a:prstGeom>
          <a:solidFill>
            <a:srgbClr val="FFFFFF">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pic>
        <p:nvPicPr>
          <p:cNvPr id="3074" name="Picture 2" descr="Image result for distributed icon 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964312" y="2737329"/>
            <a:ext cx="955582" cy="9555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resilience icon png"/>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4449178" y="2873560"/>
            <a:ext cx="876254" cy="87625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data integrity icon png"/>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3465" y="2848325"/>
            <a:ext cx="860313" cy="86031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elated image"/>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07590" y="2905510"/>
            <a:ext cx="860546" cy="7874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mage result for bitnautic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Blockchain Key Features &amp; </a:t>
            </a:r>
            <a:r>
              <a:rPr lang="en-US" sz="3600" dirty="0" smtClean="0"/>
              <a:t>Supply Chain Management</a:t>
            </a:r>
            <a:endParaRPr lang="en-US" sz="3600" dirty="0"/>
          </a:p>
        </p:txBody>
      </p:sp>
    </p:spTree>
    <p:extLst>
      <p:ext uri="{BB962C8B-B14F-4D97-AF65-F5344CB8AC3E}">
        <p14:creationId xmlns:p14="http://schemas.microsoft.com/office/powerpoint/2010/main" val="147714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ipe(left)">
                                      <p:cBhvr>
                                        <p:cTn id="16" dur="500"/>
                                        <p:tgtEl>
                                          <p:spTgt spid="52"/>
                                        </p:tgtEl>
                                      </p:cBhvr>
                                    </p:animEffect>
                                  </p:childTnLst>
                                </p:cTn>
                              </p:par>
                              <p:par>
                                <p:cTn id="17" presetID="22" presetClass="entr" presetSubtype="8"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wipe(left)">
                                      <p:cBhvr>
                                        <p:cTn id="19" dur="5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left)">
                                      <p:cBhvr>
                                        <p:cTn id="39" dur="500"/>
                                        <p:tgtEl>
                                          <p:spTgt spid="51"/>
                                        </p:tgtEl>
                                      </p:cBhvr>
                                    </p:animEffect>
                                  </p:childTnLst>
                                </p:cTn>
                              </p:par>
                              <p:par>
                                <p:cTn id="40" presetID="22" presetClass="entr" presetSubtype="8" fill="hold" nodeType="withEffect">
                                  <p:stCondLst>
                                    <p:cond delay="0"/>
                                  </p:stCondLst>
                                  <p:childTnLst>
                                    <p:set>
                                      <p:cBhvr>
                                        <p:cTn id="41" dur="1" fill="hold">
                                          <p:stCondLst>
                                            <p:cond delay="0"/>
                                          </p:stCondLst>
                                        </p:cTn>
                                        <p:tgtEl>
                                          <p:spTgt spid="3076"/>
                                        </p:tgtEl>
                                        <p:attrNameLst>
                                          <p:attrName>style.visibility</p:attrName>
                                        </p:attrNameLst>
                                      </p:cBhvr>
                                      <p:to>
                                        <p:strVal val="visible"/>
                                      </p:to>
                                    </p:set>
                                    <p:animEffect transition="in" filter="wipe(left)">
                                      <p:cBhvr>
                                        <p:cTn id="42" dur="500"/>
                                        <p:tgtEl>
                                          <p:spTgt spid="307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left)">
                                      <p:cBhvr>
                                        <p:cTn id="59" dur="500"/>
                                        <p:tgtEl>
                                          <p:spTgt spid="32"/>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wipe(left)">
                                      <p:cBhvr>
                                        <p:cTn id="62" dur="500"/>
                                        <p:tgtEl>
                                          <p:spTgt spid="49"/>
                                        </p:tgtEl>
                                      </p:cBhvr>
                                    </p:animEffect>
                                  </p:childTnLst>
                                </p:cTn>
                              </p:par>
                              <p:par>
                                <p:cTn id="63" presetID="22" presetClass="entr" presetSubtype="8" fill="hold" nodeType="withEffect">
                                  <p:stCondLst>
                                    <p:cond delay="0"/>
                                  </p:stCondLst>
                                  <p:childTnLst>
                                    <p:set>
                                      <p:cBhvr>
                                        <p:cTn id="64" dur="1" fill="hold">
                                          <p:stCondLst>
                                            <p:cond delay="0"/>
                                          </p:stCondLst>
                                        </p:cTn>
                                        <p:tgtEl>
                                          <p:spTgt spid="3078"/>
                                        </p:tgtEl>
                                        <p:attrNameLst>
                                          <p:attrName>style.visibility</p:attrName>
                                        </p:attrNameLst>
                                      </p:cBhvr>
                                      <p:to>
                                        <p:strVal val="visible"/>
                                      </p:to>
                                    </p:set>
                                    <p:animEffect transition="in" filter="wipe(left)">
                                      <p:cBhvr>
                                        <p:cTn id="65" dur="500"/>
                                        <p:tgtEl>
                                          <p:spTgt spid="307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left)">
                                      <p:cBhvr>
                                        <p:cTn id="70" dur="500"/>
                                        <p:tgtEl>
                                          <p:spTgt spid="19"/>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left)">
                                      <p:cBhvr>
                                        <p:cTn id="73" dur="500"/>
                                        <p:tgtEl>
                                          <p:spTgt spid="20"/>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left)">
                                      <p:cBhvr>
                                        <p:cTn id="76" dur="500"/>
                                        <p:tgtEl>
                                          <p:spTgt spid="21"/>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left)">
                                      <p:cBhvr>
                                        <p:cTn id="79" dur="500"/>
                                        <p:tgtEl>
                                          <p:spTgt spid="25"/>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wipe(left)">
                                      <p:cBhvr>
                                        <p:cTn id="82" dur="500"/>
                                        <p:tgtEl>
                                          <p:spTgt spid="33"/>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wipe(left)">
                                      <p:cBhvr>
                                        <p:cTn id="85" dur="500"/>
                                        <p:tgtEl>
                                          <p:spTgt spid="50"/>
                                        </p:tgtEl>
                                      </p:cBhvr>
                                    </p:animEffect>
                                  </p:childTnLst>
                                </p:cTn>
                              </p:par>
                              <p:par>
                                <p:cTn id="86" presetID="22" presetClass="entr" presetSubtype="8" fill="hold" nodeType="withEffect">
                                  <p:stCondLst>
                                    <p:cond delay="0"/>
                                  </p:stCondLst>
                                  <p:childTnLst>
                                    <p:set>
                                      <p:cBhvr>
                                        <p:cTn id="87" dur="1" fill="hold">
                                          <p:stCondLst>
                                            <p:cond delay="0"/>
                                          </p:stCondLst>
                                        </p:cTn>
                                        <p:tgtEl>
                                          <p:spTgt spid="3082"/>
                                        </p:tgtEl>
                                        <p:attrNameLst>
                                          <p:attrName>style.visibility</p:attrName>
                                        </p:attrNameLst>
                                      </p:cBhvr>
                                      <p:to>
                                        <p:strVal val="visible"/>
                                      </p:to>
                                    </p:set>
                                    <p:animEffect transition="in" filter="wipe(left)">
                                      <p:cBhvr>
                                        <p:cTn id="88"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6" grpId="0" animBg="1"/>
      <p:bldP spid="17" grpId="0" animBg="1"/>
      <p:bldP spid="19" grpId="0" animBg="1"/>
      <p:bldP spid="20" grpId="0" animBg="1"/>
      <p:bldP spid="21" grpId="0" animBg="1"/>
      <p:bldP spid="22" grpId="0"/>
      <p:bldP spid="23" grpId="0"/>
      <p:bldP spid="24" grpId="0"/>
      <p:bldP spid="25" grpId="0"/>
      <p:bldP spid="30" grpId="0"/>
      <p:bldP spid="31" grpId="0"/>
      <p:bldP spid="32" grpId="0"/>
      <p:bldP spid="33" grpId="0"/>
      <p:bldP spid="49" grpId="0" animBg="1"/>
      <p:bldP spid="50" grpId="0" animBg="1"/>
      <p:bldP spid="51" grpId="0" animBg="1"/>
      <p:bldP spid="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Blockchain </a:t>
            </a:r>
            <a:r>
              <a:rPr lang="en-US" sz="3600" dirty="0" smtClean="0"/>
              <a:t>Applications in World of Work</a:t>
            </a:r>
            <a:endParaRPr lang="en-US" sz="3600" dirty="0"/>
          </a:p>
        </p:txBody>
      </p:sp>
      <p:pic>
        <p:nvPicPr>
          <p:cNvPr id="7" name="Picture 6"/>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281192" y="1398432"/>
            <a:ext cx="7214323" cy="5107740"/>
          </a:xfrm>
          <a:prstGeom prst="rect">
            <a:avLst/>
          </a:prstGeom>
        </p:spPr>
      </p:pic>
      <p:sp>
        <p:nvSpPr>
          <p:cNvPr id="9" name="Content Placeholder 13"/>
          <p:cNvSpPr txBox="1">
            <a:spLocks/>
          </p:cNvSpPr>
          <p:nvPr/>
        </p:nvSpPr>
        <p:spPr>
          <a:xfrm>
            <a:off x="7069968" y="2111528"/>
            <a:ext cx="2374024" cy="5334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200" b="1" dirty="0" smtClean="0">
                <a:solidFill>
                  <a:schemeClr val="accent5">
                    <a:lumMod val="75000"/>
                  </a:schemeClr>
                </a:solidFill>
              </a:rPr>
              <a:t>Finance</a:t>
            </a:r>
          </a:p>
        </p:txBody>
      </p:sp>
      <p:sp>
        <p:nvSpPr>
          <p:cNvPr id="10" name="Content Placeholder 13"/>
          <p:cNvSpPr txBox="1">
            <a:spLocks/>
          </p:cNvSpPr>
          <p:nvPr/>
        </p:nvSpPr>
        <p:spPr>
          <a:xfrm>
            <a:off x="2814592" y="4059778"/>
            <a:ext cx="1777277" cy="533400"/>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200" b="1" dirty="0">
                <a:solidFill>
                  <a:schemeClr val="accent5">
                    <a:lumMod val="75000"/>
                  </a:schemeClr>
                </a:solidFill>
              </a:rPr>
              <a:t>Governance</a:t>
            </a:r>
            <a:endParaRPr lang="en-US" sz="2200" b="1" dirty="0" smtClean="0">
              <a:solidFill>
                <a:schemeClr val="accent5">
                  <a:lumMod val="75000"/>
                </a:schemeClr>
              </a:solidFill>
            </a:endParaRPr>
          </a:p>
        </p:txBody>
      </p:sp>
      <p:sp>
        <p:nvSpPr>
          <p:cNvPr id="11" name="Content Placeholder 13"/>
          <p:cNvSpPr txBox="1">
            <a:spLocks/>
          </p:cNvSpPr>
          <p:nvPr/>
        </p:nvSpPr>
        <p:spPr>
          <a:xfrm>
            <a:off x="5998913" y="3431781"/>
            <a:ext cx="2720083" cy="533400"/>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200" b="1" dirty="0" smtClean="0">
                <a:solidFill>
                  <a:schemeClr val="accent5">
                    <a:lumMod val="75000"/>
                  </a:schemeClr>
                </a:solidFill>
              </a:rPr>
              <a:t>Fraud Prevention</a:t>
            </a:r>
          </a:p>
        </p:txBody>
      </p:sp>
      <p:sp>
        <p:nvSpPr>
          <p:cNvPr id="12" name="Content Placeholder 13"/>
          <p:cNvSpPr txBox="1">
            <a:spLocks/>
          </p:cNvSpPr>
          <p:nvPr/>
        </p:nvSpPr>
        <p:spPr>
          <a:xfrm>
            <a:off x="5633450" y="5419972"/>
            <a:ext cx="2402006" cy="533400"/>
          </a:xfrm>
          <a:prstGeom prst="rect">
            <a:avLst/>
          </a:prstGeom>
        </p:spPr>
        <p:txBody>
          <a:bodyPr vert="horz" lIns="91440" tIns="45720" rIns="91440" bIns="45720" rtlCol="0">
            <a:normAutofit fontScale="92500"/>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n-US" sz="2200" b="1" dirty="0" smtClean="0">
                <a:solidFill>
                  <a:schemeClr val="accent5">
                    <a:lumMod val="75000"/>
                  </a:schemeClr>
                </a:solidFill>
              </a:rPr>
              <a:t>People Management</a:t>
            </a:r>
          </a:p>
        </p:txBody>
      </p:sp>
      <p:sp>
        <p:nvSpPr>
          <p:cNvPr id="13" name="Content Placeholder 13"/>
          <p:cNvSpPr txBox="1">
            <a:spLocks/>
          </p:cNvSpPr>
          <p:nvPr/>
        </p:nvSpPr>
        <p:spPr>
          <a:xfrm>
            <a:off x="2781066" y="1763513"/>
            <a:ext cx="1599865" cy="533399"/>
          </a:xfrm>
          <a:prstGeom prst="rect">
            <a:avLst/>
          </a:prstGeom>
        </p:spPr>
        <p:txBody>
          <a:bodyPr vert="horz" lIns="91440" tIns="45720" rIns="91440" bIns="45720" rtlCol="0">
            <a:normAutofit fontScale="92500"/>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n-US" sz="2200" b="1" dirty="0" smtClean="0">
                <a:solidFill>
                  <a:schemeClr val="accent5">
                    <a:lumMod val="75000"/>
                  </a:schemeClr>
                </a:solidFill>
              </a:rPr>
              <a:t>Supply Chain </a:t>
            </a:r>
            <a:endParaRPr lang="en-US" sz="2200" b="1" dirty="0" smtClean="0">
              <a:solidFill>
                <a:schemeClr val="accent5">
                  <a:lumMod val="75000"/>
                </a:schemeClr>
              </a:solidFill>
            </a:endParaRPr>
          </a:p>
        </p:txBody>
      </p:sp>
      <p:sp>
        <p:nvSpPr>
          <p:cNvPr id="14" name="Content Placeholder 13"/>
          <p:cNvSpPr txBox="1">
            <a:spLocks/>
          </p:cNvSpPr>
          <p:nvPr/>
        </p:nvSpPr>
        <p:spPr>
          <a:xfrm>
            <a:off x="4783968" y="2617064"/>
            <a:ext cx="1078624" cy="533400"/>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n-US" sz="2200" b="1" dirty="0" smtClean="0">
                <a:solidFill>
                  <a:schemeClr val="accent5">
                    <a:lumMod val="75000"/>
                  </a:schemeClr>
                </a:solidFill>
              </a:rPr>
              <a:t>Music</a:t>
            </a:r>
          </a:p>
        </p:txBody>
      </p:sp>
      <p:sp>
        <p:nvSpPr>
          <p:cNvPr id="15" name="Content Placeholder 13"/>
          <p:cNvSpPr txBox="1">
            <a:spLocks/>
          </p:cNvSpPr>
          <p:nvPr/>
        </p:nvSpPr>
        <p:spPr>
          <a:xfrm>
            <a:off x="6700792" y="4353742"/>
            <a:ext cx="1905000" cy="533400"/>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n-US" sz="2200" b="1" dirty="0" smtClean="0">
                <a:solidFill>
                  <a:schemeClr val="accent5">
                    <a:lumMod val="75000"/>
                  </a:schemeClr>
                </a:solidFill>
              </a:rPr>
              <a:t>Healthcare</a:t>
            </a:r>
          </a:p>
        </p:txBody>
      </p:sp>
      <p:sp>
        <p:nvSpPr>
          <p:cNvPr id="16" name="Content Placeholder 13"/>
          <p:cNvSpPr txBox="1">
            <a:spLocks/>
          </p:cNvSpPr>
          <p:nvPr/>
        </p:nvSpPr>
        <p:spPr>
          <a:xfrm>
            <a:off x="3231760" y="5953372"/>
            <a:ext cx="1600200" cy="533400"/>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200" b="1" dirty="0" smtClean="0">
                <a:solidFill>
                  <a:schemeClr val="accent5">
                    <a:lumMod val="75000"/>
                  </a:schemeClr>
                </a:solidFill>
              </a:rPr>
              <a:t>Education</a:t>
            </a:r>
          </a:p>
        </p:txBody>
      </p:sp>
    </p:spTree>
    <p:extLst>
      <p:ext uri="{BB962C8B-B14F-4D97-AF65-F5344CB8AC3E}">
        <p14:creationId xmlns:p14="http://schemas.microsoft.com/office/powerpoint/2010/main" val="156040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6488" y="6206904"/>
            <a:ext cx="1790747" cy="369332"/>
          </a:xfrm>
          <a:prstGeom prst="rect">
            <a:avLst/>
          </a:prstGeom>
        </p:spPr>
        <p:txBody>
          <a:bodyPr wrap="none">
            <a:spAutoFit/>
          </a:bodyPr>
          <a:lstStyle/>
          <a:p>
            <a:pPr algn="ctr"/>
            <a:r>
              <a:rPr lang="en-US" dirty="0" smtClean="0">
                <a:solidFill>
                  <a:srgbClr val="0E215D"/>
                </a:solidFill>
              </a:rPr>
              <a:t>www.bitnautic.io</a:t>
            </a:r>
            <a:endParaRPr lang="en-US" dirty="0">
              <a:solidFill>
                <a:srgbClr val="0E215D"/>
              </a:solidFill>
            </a:endParaRPr>
          </a:p>
        </p:txBody>
      </p:sp>
      <p:pic>
        <p:nvPicPr>
          <p:cNvPr id="8" name="Picture 2" descr="Image result for bitnautic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3861" y="4955830"/>
            <a:ext cx="2311079" cy="2311079"/>
          </a:xfrm>
          <a:prstGeom prst="rect">
            <a:avLst/>
          </a:prstGeom>
          <a:noFill/>
          <a:extLst>
            <a:ext uri="{909E8E84-426E-40DD-AFC4-6F175D3DCCD1}">
              <a14:hiddenFill xmlns:a14="http://schemas.microsoft.com/office/drawing/2010/main">
                <a:solidFill>
                  <a:srgbClr val="FFFFFF"/>
                </a:solidFill>
              </a14:hiddenFill>
            </a:ext>
          </a:extLst>
        </p:spPr>
      </p:pic>
      <p:pic>
        <p:nvPicPr>
          <p:cNvPr id="10" name="Sizzle Promo [Muhammad Salman - Feelogical Coach, Author _ Speak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0352" y="1362428"/>
            <a:ext cx="9144000" cy="4123970"/>
          </a:xfrm>
          <a:prstGeom prst="rect">
            <a:avLst/>
          </a:prstGeom>
        </p:spPr>
      </p:pic>
    </p:spTree>
    <p:extLst>
      <p:ext uri="{BB962C8B-B14F-4D97-AF65-F5344CB8AC3E}">
        <p14:creationId xmlns:p14="http://schemas.microsoft.com/office/powerpoint/2010/main" val="317186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Blockchain </a:t>
            </a:r>
            <a:r>
              <a:rPr lang="en-US" sz="3600" dirty="0" smtClean="0"/>
              <a:t>Application </a:t>
            </a:r>
            <a:r>
              <a:rPr lang="en-US" sz="3600" dirty="0" smtClean="0"/>
              <a:t>for</a:t>
            </a:r>
            <a:r>
              <a:rPr lang="en-US" sz="3600" dirty="0" smtClean="0"/>
              <a:t> Supply Chain Management</a:t>
            </a:r>
            <a:endParaRPr lang="en-US" sz="3600" dirty="0"/>
          </a:p>
        </p:txBody>
      </p:sp>
      <p:graphicFrame>
        <p:nvGraphicFramePr>
          <p:cNvPr id="5" name="Table 4"/>
          <p:cNvGraphicFramePr>
            <a:graphicFrameLocks noGrp="1"/>
          </p:cNvGraphicFramePr>
          <p:nvPr>
            <p:extLst>
              <p:ext uri="{D42A27DB-BD31-4B8C-83A1-F6EECF244321}">
                <p14:modId xmlns:p14="http://schemas.microsoft.com/office/powerpoint/2010/main" val="2234355696"/>
              </p:ext>
            </p:extLst>
          </p:nvPr>
        </p:nvGraphicFramePr>
        <p:xfrm>
          <a:off x="1186906" y="2579092"/>
          <a:ext cx="9701740" cy="3815080"/>
        </p:xfrm>
        <a:graphic>
          <a:graphicData uri="http://schemas.openxmlformats.org/drawingml/2006/table">
            <a:tbl>
              <a:tblPr firstRow="1" bandRow="1">
                <a:tableStyleId>{5C22544A-7EE6-4342-B048-85BDC9FD1C3A}</a:tableStyleId>
              </a:tblPr>
              <a:tblGrid>
                <a:gridCol w="1940348"/>
                <a:gridCol w="1940348"/>
                <a:gridCol w="1940348"/>
                <a:gridCol w="1940348"/>
                <a:gridCol w="1940348"/>
              </a:tblGrid>
              <a:tr h="370840">
                <a:tc>
                  <a:txBody>
                    <a:bodyPr/>
                    <a:lstStyle/>
                    <a:p>
                      <a:endParaRPr lang="en-US" dirty="0" smtClean="0"/>
                    </a:p>
                    <a:p>
                      <a:endParaRPr lang="en-US" dirty="0" smtClean="0"/>
                    </a:p>
                    <a:p>
                      <a:endParaRPr lang="en-US" dirty="0" smtClean="0"/>
                    </a:p>
                    <a:p>
                      <a:endParaRPr lang="en-US" dirty="0" smtClean="0"/>
                    </a:p>
                    <a:p>
                      <a:endParaRPr lang="en-US" dirty="0"/>
                    </a:p>
                  </a:txBody>
                  <a:tcPr>
                    <a:solidFill>
                      <a:schemeClr val="bg2">
                        <a:lumMod val="90000"/>
                        <a:lumOff val="10000"/>
                      </a:schemeClr>
                    </a:solidFill>
                  </a:tcPr>
                </a:tc>
                <a:tc>
                  <a:txBody>
                    <a:bodyPr/>
                    <a:lstStyle/>
                    <a:p>
                      <a:endParaRPr lang="en-US" dirty="0"/>
                    </a:p>
                  </a:txBody>
                  <a:tcPr>
                    <a:solidFill>
                      <a:schemeClr val="bg2">
                        <a:lumMod val="90000"/>
                        <a:lumOff val="10000"/>
                      </a:schemeClr>
                    </a:solidFill>
                  </a:tcPr>
                </a:tc>
                <a:tc>
                  <a:txBody>
                    <a:bodyPr/>
                    <a:lstStyle/>
                    <a:p>
                      <a:endParaRPr lang="en-US" dirty="0"/>
                    </a:p>
                  </a:txBody>
                  <a:tcPr>
                    <a:solidFill>
                      <a:schemeClr val="bg2">
                        <a:lumMod val="90000"/>
                        <a:lumOff val="10000"/>
                      </a:schemeClr>
                    </a:solidFill>
                  </a:tcPr>
                </a:tc>
                <a:tc>
                  <a:txBody>
                    <a:bodyPr/>
                    <a:lstStyle/>
                    <a:p>
                      <a:endParaRPr lang="en-US" dirty="0"/>
                    </a:p>
                  </a:txBody>
                  <a:tcPr>
                    <a:solidFill>
                      <a:schemeClr val="bg2">
                        <a:lumMod val="90000"/>
                        <a:lumOff val="10000"/>
                      </a:schemeClr>
                    </a:solidFill>
                  </a:tcPr>
                </a:tc>
                <a:tc>
                  <a:txBody>
                    <a:bodyPr/>
                    <a:lstStyle/>
                    <a:p>
                      <a:endParaRPr lang="en-US" dirty="0"/>
                    </a:p>
                  </a:txBody>
                  <a:tcPr>
                    <a:solidFill>
                      <a:schemeClr val="bg2">
                        <a:lumMod val="90000"/>
                        <a:lumOff val="10000"/>
                      </a:schemeClr>
                    </a:solidFill>
                  </a:tcPr>
                </a:tc>
              </a:tr>
              <a:tr h="370840">
                <a:tc>
                  <a:txBody>
                    <a:bodyPr/>
                    <a:lstStyle/>
                    <a:p>
                      <a:pPr algn="ctr"/>
                      <a:r>
                        <a:rPr lang="en-US" sz="1600" b="1" dirty="0" smtClean="0">
                          <a:solidFill>
                            <a:srgbClr val="002060"/>
                          </a:solidFill>
                          <a:latin typeface="Calibri" panose="020F0502020204030204" pitchFamily="34" charset="0"/>
                          <a:cs typeface="Calibri" panose="020F0502020204030204" pitchFamily="34" charset="0"/>
                        </a:rPr>
                        <a:t>Supplier</a:t>
                      </a:r>
                      <a:endParaRPr lang="en-US" sz="1600" b="1" dirty="0">
                        <a:solidFill>
                          <a:srgbClr val="002060"/>
                        </a:solidFill>
                        <a:latin typeface="Calibri" panose="020F0502020204030204" pitchFamily="34" charset="0"/>
                        <a:cs typeface="Calibri" panose="020F0502020204030204" pitchFamily="34" charset="0"/>
                      </a:endParaRPr>
                    </a:p>
                  </a:txBody>
                  <a:tcPr>
                    <a:solidFill>
                      <a:schemeClr val="bg2">
                        <a:lumMod val="75000"/>
                        <a:lumOff val="25000"/>
                      </a:schemeClr>
                    </a:solidFill>
                  </a:tcPr>
                </a:tc>
                <a:tc>
                  <a:txBody>
                    <a:bodyPr/>
                    <a:lstStyle/>
                    <a:p>
                      <a:pPr algn="ctr"/>
                      <a:r>
                        <a:rPr lang="en-US" sz="1600" b="1" dirty="0" smtClean="0">
                          <a:solidFill>
                            <a:srgbClr val="002060"/>
                          </a:solidFill>
                          <a:latin typeface="Calibri" panose="020F0502020204030204" pitchFamily="34" charset="0"/>
                          <a:cs typeface="Calibri" panose="020F0502020204030204" pitchFamily="34" charset="0"/>
                        </a:rPr>
                        <a:t>Producer</a:t>
                      </a:r>
                      <a:endParaRPr lang="en-US" sz="1600" b="1" dirty="0">
                        <a:solidFill>
                          <a:srgbClr val="002060"/>
                        </a:solidFill>
                        <a:latin typeface="Calibri" panose="020F0502020204030204" pitchFamily="34" charset="0"/>
                        <a:cs typeface="Calibri" panose="020F0502020204030204" pitchFamily="34" charset="0"/>
                      </a:endParaRPr>
                    </a:p>
                  </a:txBody>
                  <a:tcPr>
                    <a:solidFill>
                      <a:schemeClr val="bg2">
                        <a:lumMod val="75000"/>
                        <a:lumOff val="25000"/>
                      </a:schemeClr>
                    </a:solidFill>
                  </a:tcPr>
                </a:tc>
                <a:tc>
                  <a:txBody>
                    <a:bodyPr/>
                    <a:lstStyle/>
                    <a:p>
                      <a:pPr algn="ctr"/>
                      <a:r>
                        <a:rPr lang="en-US" sz="1600" b="1" dirty="0" smtClean="0">
                          <a:solidFill>
                            <a:srgbClr val="002060"/>
                          </a:solidFill>
                          <a:latin typeface="Calibri" panose="020F0502020204030204" pitchFamily="34" charset="0"/>
                          <a:cs typeface="Calibri" panose="020F0502020204030204" pitchFamily="34" charset="0"/>
                        </a:rPr>
                        <a:t>Distributor/3PL</a:t>
                      </a:r>
                      <a:endParaRPr lang="en-US" sz="1600" b="1" dirty="0">
                        <a:solidFill>
                          <a:srgbClr val="002060"/>
                        </a:solidFill>
                        <a:latin typeface="Calibri" panose="020F0502020204030204" pitchFamily="34" charset="0"/>
                        <a:cs typeface="Calibri" panose="020F0502020204030204" pitchFamily="34" charset="0"/>
                      </a:endParaRPr>
                    </a:p>
                  </a:txBody>
                  <a:tcPr>
                    <a:solidFill>
                      <a:schemeClr val="bg2">
                        <a:lumMod val="75000"/>
                        <a:lumOff val="25000"/>
                      </a:schemeClr>
                    </a:solidFill>
                  </a:tcPr>
                </a:tc>
                <a:tc>
                  <a:txBody>
                    <a:bodyPr/>
                    <a:lstStyle/>
                    <a:p>
                      <a:pPr algn="ctr"/>
                      <a:r>
                        <a:rPr lang="en-US" sz="1600" b="1" dirty="0" smtClean="0">
                          <a:solidFill>
                            <a:srgbClr val="002060"/>
                          </a:solidFill>
                          <a:latin typeface="Calibri" panose="020F0502020204030204" pitchFamily="34" charset="0"/>
                          <a:cs typeface="Calibri" panose="020F0502020204030204" pitchFamily="34" charset="0"/>
                        </a:rPr>
                        <a:t>Retailer</a:t>
                      </a:r>
                      <a:endParaRPr lang="en-US" sz="1600" b="1" dirty="0">
                        <a:solidFill>
                          <a:srgbClr val="002060"/>
                        </a:solidFill>
                        <a:latin typeface="Calibri" panose="020F0502020204030204" pitchFamily="34" charset="0"/>
                        <a:cs typeface="Calibri" panose="020F0502020204030204" pitchFamily="34" charset="0"/>
                      </a:endParaRPr>
                    </a:p>
                  </a:txBody>
                  <a:tcPr>
                    <a:solidFill>
                      <a:schemeClr val="bg2">
                        <a:lumMod val="75000"/>
                        <a:lumOff val="25000"/>
                      </a:schemeClr>
                    </a:solidFill>
                  </a:tcPr>
                </a:tc>
                <a:tc>
                  <a:txBody>
                    <a:bodyPr/>
                    <a:lstStyle/>
                    <a:p>
                      <a:pPr algn="ctr"/>
                      <a:r>
                        <a:rPr lang="en-US" sz="1600" b="1" dirty="0" smtClean="0">
                          <a:solidFill>
                            <a:srgbClr val="002060"/>
                          </a:solidFill>
                          <a:latin typeface="Calibri" panose="020F0502020204030204" pitchFamily="34" charset="0"/>
                          <a:cs typeface="Calibri" panose="020F0502020204030204" pitchFamily="34" charset="0"/>
                        </a:rPr>
                        <a:t>Customer</a:t>
                      </a:r>
                      <a:endParaRPr lang="en-US" sz="1600" b="1" dirty="0">
                        <a:solidFill>
                          <a:srgbClr val="002060"/>
                        </a:solidFill>
                        <a:latin typeface="Calibri" panose="020F0502020204030204" pitchFamily="34" charset="0"/>
                        <a:cs typeface="Calibri" panose="020F0502020204030204" pitchFamily="34" charset="0"/>
                      </a:endParaRPr>
                    </a:p>
                  </a:txBody>
                  <a:tcPr>
                    <a:solidFill>
                      <a:schemeClr val="bg2">
                        <a:lumMod val="75000"/>
                        <a:lumOff val="25000"/>
                      </a:schemeClr>
                    </a:solidFill>
                  </a:tcPr>
                </a:tc>
              </a:tr>
              <a:tr h="370840">
                <a:tc>
                  <a:txBody>
                    <a:bodyPr/>
                    <a:lstStyle/>
                    <a:p>
                      <a:r>
                        <a:rPr lang="en-US" sz="1400" dirty="0" smtClean="0">
                          <a:solidFill>
                            <a:srgbClr val="002060"/>
                          </a:solidFill>
                        </a:rPr>
                        <a:t>Data about origin on raw materials</a:t>
                      </a:r>
                      <a:endParaRPr lang="en-US" sz="1400" dirty="0">
                        <a:solidFill>
                          <a:srgbClr val="002060"/>
                        </a:solidFill>
                      </a:endParaRPr>
                    </a:p>
                  </a:txBody>
                  <a:tcPr/>
                </a:tc>
                <a:tc>
                  <a:txBody>
                    <a:bodyPr/>
                    <a:lstStyle/>
                    <a:p>
                      <a:r>
                        <a:rPr lang="en-US" sz="1400" dirty="0" smtClean="0">
                          <a:solidFill>
                            <a:srgbClr val="002060"/>
                          </a:solidFill>
                        </a:rPr>
                        <a:t>Process validation</a:t>
                      </a:r>
                      <a:endParaRPr lang="en-US" sz="1400" dirty="0">
                        <a:solidFill>
                          <a:srgbClr val="002060"/>
                        </a:solidFill>
                      </a:endParaRPr>
                    </a:p>
                  </a:txBody>
                  <a:tcPr/>
                </a:tc>
                <a:tc>
                  <a:txBody>
                    <a:bodyPr/>
                    <a:lstStyle/>
                    <a:p>
                      <a:r>
                        <a:rPr lang="en-US" sz="1400" dirty="0" smtClean="0">
                          <a:solidFill>
                            <a:srgbClr val="002060"/>
                          </a:solidFill>
                        </a:rPr>
                        <a:t>Receives notification about receipt of finished goods</a:t>
                      </a:r>
                      <a:endParaRPr lang="en-US" sz="1400" dirty="0">
                        <a:solidFill>
                          <a:srgbClr val="002060"/>
                        </a:solidFill>
                      </a:endParaRPr>
                    </a:p>
                  </a:txBody>
                  <a:tcPr/>
                </a:tc>
                <a:tc>
                  <a:txBody>
                    <a:bodyPr/>
                    <a:lstStyle/>
                    <a:p>
                      <a:r>
                        <a:rPr lang="en-US" sz="1400" dirty="0" smtClean="0">
                          <a:solidFill>
                            <a:srgbClr val="002060"/>
                          </a:solidFill>
                        </a:rPr>
                        <a:t>Transparency on full delivery time </a:t>
                      </a:r>
                      <a:endParaRPr lang="en-US" sz="1400" dirty="0">
                        <a:solidFill>
                          <a:srgbClr val="002060"/>
                        </a:solidFill>
                      </a:endParaRPr>
                    </a:p>
                  </a:txBody>
                  <a:tcPr/>
                </a:tc>
                <a:tc>
                  <a:txBody>
                    <a:bodyPr/>
                    <a:lstStyle/>
                    <a:p>
                      <a:r>
                        <a:rPr lang="en-US" sz="1400" dirty="0" smtClean="0">
                          <a:solidFill>
                            <a:srgbClr val="002060"/>
                          </a:solidFill>
                        </a:rPr>
                        <a:t>Scans QR code via app</a:t>
                      </a:r>
                      <a:endParaRPr lang="en-US" sz="1400" dirty="0">
                        <a:solidFill>
                          <a:srgbClr val="002060"/>
                        </a:solidFill>
                      </a:endParaRPr>
                    </a:p>
                  </a:txBody>
                  <a:tcPr/>
                </a:tc>
              </a:tr>
              <a:tr h="370840">
                <a:tc>
                  <a:txBody>
                    <a:bodyPr/>
                    <a:lstStyle/>
                    <a:p>
                      <a:r>
                        <a:rPr lang="en-US" sz="1400" dirty="0" smtClean="0">
                          <a:solidFill>
                            <a:srgbClr val="002060"/>
                          </a:solidFill>
                        </a:rPr>
                        <a:t>Smart Contracts</a:t>
                      </a:r>
                      <a:endParaRPr lang="en-US" sz="1400" dirty="0">
                        <a:solidFill>
                          <a:srgbClr val="002060"/>
                        </a:solidFill>
                      </a:endParaRPr>
                    </a:p>
                  </a:txBody>
                  <a:tcPr/>
                </a:tc>
                <a:tc>
                  <a:txBody>
                    <a:bodyPr/>
                    <a:lstStyle/>
                    <a:p>
                      <a:r>
                        <a:rPr lang="en-US" sz="1400" dirty="0" smtClean="0">
                          <a:solidFill>
                            <a:srgbClr val="002060"/>
                          </a:solidFill>
                        </a:rPr>
                        <a:t>Timestamps</a:t>
                      </a:r>
                      <a:endParaRPr lang="en-US" sz="1400" dirty="0">
                        <a:solidFill>
                          <a:srgbClr val="00206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2060"/>
                          </a:solidFill>
                        </a:rPr>
                        <a:t>Temperature &amp; conditions of goods</a:t>
                      </a:r>
                    </a:p>
                  </a:txBody>
                  <a:tcPr/>
                </a:tc>
                <a:tc>
                  <a:txBody>
                    <a:bodyPr/>
                    <a:lstStyle/>
                    <a:p>
                      <a:r>
                        <a:rPr lang="en-US" sz="1400" dirty="0" smtClean="0">
                          <a:solidFill>
                            <a:srgbClr val="002060"/>
                          </a:solidFill>
                        </a:rPr>
                        <a:t>Adapts</a:t>
                      </a:r>
                      <a:r>
                        <a:rPr lang="en-US" sz="1400" baseline="0" dirty="0" smtClean="0">
                          <a:solidFill>
                            <a:srgbClr val="002060"/>
                          </a:solidFill>
                        </a:rPr>
                        <a:t> orders, promos etc. accordingly </a:t>
                      </a:r>
                      <a:endParaRPr lang="en-US" sz="1400" dirty="0">
                        <a:solidFill>
                          <a:srgbClr val="002060"/>
                        </a:solidFill>
                      </a:endParaRPr>
                    </a:p>
                  </a:txBody>
                  <a:tcPr/>
                </a:tc>
                <a:tc>
                  <a:txBody>
                    <a:bodyPr/>
                    <a:lstStyle/>
                    <a:p>
                      <a:r>
                        <a:rPr lang="en-US" sz="1400" dirty="0" smtClean="0">
                          <a:solidFill>
                            <a:srgbClr val="002060"/>
                          </a:solidFill>
                        </a:rPr>
                        <a:t>Gets insights into product journey</a:t>
                      </a:r>
                      <a:endParaRPr lang="en-US" sz="1400" dirty="0">
                        <a:solidFill>
                          <a:srgbClr val="002060"/>
                        </a:solidFill>
                      </a:endParaRPr>
                    </a:p>
                  </a:txBody>
                  <a:tcPr/>
                </a:tc>
              </a:tr>
              <a:tr h="370840">
                <a:tc>
                  <a:txBody>
                    <a:bodyPr/>
                    <a:lstStyle/>
                    <a:p>
                      <a:endParaRPr lang="en-US" sz="1400" dirty="0">
                        <a:solidFill>
                          <a:srgbClr val="002060"/>
                        </a:solidFill>
                      </a:endParaRPr>
                    </a:p>
                  </a:txBody>
                  <a:tcPr/>
                </a:tc>
                <a:tc>
                  <a:txBody>
                    <a:bodyPr/>
                    <a:lstStyle/>
                    <a:p>
                      <a:r>
                        <a:rPr lang="en-US" sz="1400" dirty="0" smtClean="0">
                          <a:solidFill>
                            <a:srgbClr val="002060"/>
                          </a:solidFill>
                        </a:rPr>
                        <a:t>QR code</a:t>
                      </a:r>
                      <a:r>
                        <a:rPr lang="en-US" sz="1400" baseline="0" dirty="0" smtClean="0">
                          <a:solidFill>
                            <a:srgbClr val="002060"/>
                          </a:solidFill>
                        </a:rPr>
                        <a:t> to packaging</a:t>
                      </a:r>
                      <a:endParaRPr lang="en-US" sz="1400" dirty="0">
                        <a:solidFill>
                          <a:srgbClr val="002060"/>
                        </a:solidFill>
                      </a:endParaRPr>
                    </a:p>
                  </a:txBody>
                  <a:tcPr/>
                </a:tc>
                <a:tc>
                  <a:txBody>
                    <a:bodyPr/>
                    <a:lstStyle/>
                    <a:p>
                      <a:r>
                        <a:rPr lang="en-US" sz="1400" dirty="0" smtClean="0">
                          <a:solidFill>
                            <a:srgbClr val="002060"/>
                          </a:solidFill>
                        </a:rPr>
                        <a:t>Status tracking</a:t>
                      </a:r>
                      <a:endParaRPr lang="en-US" sz="1400" dirty="0">
                        <a:solidFill>
                          <a:srgbClr val="002060"/>
                        </a:solidFill>
                      </a:endParaRPr>
                    </a:p>
                  </a:txBody>
                  <a:tcPr/>
                </a:tc>
                <a:tc>
                  <a:txBody>
                    <a:bodyPr/>
                    <a:lstStyle/>
                    <a:p>
                      <a:r>
                        <a:rPr lang="en-US" sz="1400" dirty="0" smtClean="0">
                          <a:solidFill>
                            <a:srgbClr val="002060"/>
                          </a:solidFill>
                        </a:rPr>
                        <a:t>Visibility</a:t>
                      </a:r>
                      <a:r>
                        <a:rPr lang="en-US" sz="1400" baseline="0" dirty="0" smtClean="0">
                          <a:solidFill>
                            <a:srgbClr val="002060"/>
                          </a:solidFill>
                        </a:rPr>
                        <a:t> to all suppliers</a:t>
                      </a:r>
                      <a:endParaRPr lang="en-US" sz="1400" dirty="0">
                        <a:solidFill>
                          <a:srgbClr val="002060"/>
                        </a:solidFill>
                      </a:endParaRPr>
                    </a:p>
                  </a:txBody>
                  <a:tcPr/>
                </a:tc>
                <a:tc>
                  <a:txBody>
                    <a:bodyPr/>
                    <a:lstStyle/>
                    <a:p>
                      <a:r>
                        <a:rPr lang="en-US" sz="1400" dirty="0" smtClean="0">
                          <a:solidFill>
                            <a:srgbClr val="002060"/>
                          </a:solidFill>
                        </a:rPr>
                        <a:t>Earns points in cross-company</a:t>
                      </a:r>
                      <a:r>
                        <a:rPr lang="en-US" sz="1400" baseline="0" dirty="0" smtClean="0">
                          <a:solidFill>
                            <a:srgbClr val="002060"/>
                          </a:solidFill>
                        </a:rPr>
                        <a:t> loyalty program</a:t>
                      </a:r>
                      <a:endParaRPr lang="en-US" sz="1400" dirty="0">
                        <a:solidFill>
                          <a:srgbClr val="002060"/>
                        </a:solidFill>
                      </a:endParaRPr>
                    </a:p>
                  </a:txBody>
                  <a:tcPr/>
                </a:tc>
              </a:tr>
            </a:tbl>
          </a:graphicData>
        </a:graphic>
      </p:graphicFrame>
      <p:pic>
        <p:nvPicPr>
          <p:cNvPr id="6" name="Picture 2" descr="Related image"/>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42750" y="2858472"/>
            <a:ext cx="916764" cy="9167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manufacturer icon png"/>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44494" y="2756892"/>
            <a:ext cx="1063044" cy="10630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distributor icon png"/>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85017" y="3011843"/>
            <a:ext cx="1206505" cy="7061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Image result for retailer icon png"/>
          <p:cNvPicPr>
            <a:picLocks noChangeAspect="1" noChangeArrowheads="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64378" y="2942391"/>
            <a:ext cx="842376" cy="8423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Image result for customer icon png"/>
          <p:cNvPicPr>
            <a:picLocks noChangeAspect="1" noChangeArrowheads="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11111" y="2909566"/>
            <a:ext cx="926061" cy="9260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3980" y="1212573"/>
            <a:ext cx="1197542" cy="11975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Image result for forward icon png"/>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40246" y="3011844"/>
            <a:ext cx="763392" cy="7633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Image result for forward icon png"/>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96254" y="3011844"/>
            <a:ext cx="763392" cy="7633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Image result for forward icon png"/>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01254" y="2997776"/>
            <a:ext cx="763392" cy="7633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Image result for forward icon png"/>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35246" y="3011844"/>
            <a:ext cx="763392" cy="763392"/>
          </a:xfrm>
          <a:prstGeom prst="rect">
            <a:avLst/>
          </a:prstGeom>
          <a:noFill/>
          <a:extLst>
            <a:ext uri="{909E8E84-426E-40DD-AFC4-6F175D3DCCD1}">
              <a14:hiddenFill xmlns:a14="http://schemas.microsoft.com/office/drawing/2010/main">
                <a:solidFill>
                  <a:srgbClr val="FFFFFF"/>
                </a:solidFill>
              </a14:hiddenFill>
            </a:ext>
          </a:extLst>
        </p:spPr>
      </p:pic>
      <p:sp>
        <p:nvSpPr>
          <p:cNvPr id="19" name="Arc 18"/>
          <p:cNvSpPr/>
          <p:nvPr/>
        </p:nvSpPr>
        <p:spPr>
          <a:xfrm rot="20305153">
            <a:off x="-1000701" y="2424191"/>
            <a:ext cx="6730328" cy="745579"/>
          </a:xfrm>
          <a:prstGeom prst="arc">
            <a:avLst/>
          </a:prstGeom>
          <a:ln w="38100">
            <a:solidFill>
              <a:srgbClr val="0C3E6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rot="19607711">
            <a:off x="1695059" y="2377484"/>
            <a:ext cx="4028033" cy="1142391"/>
          </a:xfrm>
          <a:prstGeom prst="arc">
            <a:avLst/>
          </a:prstGeom>
          <a:ln w="38100">
            <a:solidFill>
              <a:srgbClr val="0C3E6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rot="1147923" flipH="1">
            <a:off x="6319908" y="2434844"/>
            <a:ext cx="7412601" cy="745579"/>
          </a:xfrm>
          <a:prstGeom prst="arc">
            <a:avLst/>
          </a:prstGeom>
          <a:ln w="38100">
            <a:solidFill>
              <a:srgbClr val="0C3E6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rot="1606594" flipH="1">
            <a:off x="6403031" y="2453751"/>
            <a:ext cx="4287957" cy="727540"/>
          </a:xfrm>
          <a:prstGeom prst="arc">
            <a:avLst/>
          </a:prstGeom>
          <a:ln w="38100">
            <a:solidFill>
              <a:srgbClr val="0C3E6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a:off x="6316646" y="2217241"/>
            <a:ext cx="152400" cy="304800"/>
          </a:xfrm>
          <a:prstGeom prst="line">
            <a:avLst/>
          </a:prstGeom>
          <a:ln w="38100">
            <a:solidFill>
              <a:srgbClr val="0C3E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59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par>
                                <p:cTn id="23" presetID="22" presetClass="entr" presetSubtype="8"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par>
                                <p:cTn id="29" presetID="2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par>
                                <p:cTn id="32" presetID="22" presetClass="entr" presetSubtype="8"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up)">
                                      <p:cBhvr>
                                        <p:cTn id="39" dur="500"/>
                                        <p:tgtEl>
                                          <p:spTgt spid="2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up)">
                                      <p:cBhvr>
                                        <p:cTn id="42" dur="500"/>
                                        <p:tgtEl>
                                          <p:spTgt spid="21"/>
                                        </p:tgtEl>
                                      </p:cBhvr>
                                    </p:animEffect>
                                  </p:childTnLst>
                                </p:cTn>
                              </p:par>
                              <p:par>
                                <p:cTn id="43" presetID="22" presetClass="entr" presetSubtype="1"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par>
                                <p:cTn id="46" presetID="22" presetClass="entr" presetSubtype="1"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up)">
                                      <p:cBhvr>
                                        <p:cTn id="48" dur="500"/>
                                        <p:tgtEl>
                                          <p:spTgt spid="14"/>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up)">
                                      <p:cBhvr>
                                        <p:cTn id="51" dur="500"/>
                                        <p:tgtEl>
                                          <p:spTgt spid="20"/>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up)">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4440040" y="2335516"/>
            <a:ext cx="3068216" cy="3031005"/>
          </a:xfrm>
          <a:prstGeom prst="ellipse">
            <a:avLst/>
          </a:prstGeom>
          <a:solidFill>
            <a:srgbClr val="00206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e 8"/>
          <p:cNvSpPr/>
          <p:nvPr/>
        </p:nvSpPr>
        <p:spPr>
          <a:xfrm>
            <a:off x="4043995" y="1939471"/>
            <a:ext cx="4018931" cy="3970189"/>
          </a:xfrm>
          <a:prstGeom prst="pie">
            <a:avLst>
              <a:gd name="adj1" fmla="val 12147609"/>
              <a:gd name="adj2" fmla="val 14284542"/>
            </a:avLst>
          </a:prstGeom>
          <a:solidFill>
            <a:srgbClr val="0070C0">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Pie 9"/>
          <p:cNvSpPr/>
          <p:nvPr/>
        </p:nvSpPr>
        <p:spPr>
          <a:xfrm>
            <a:off x="4043995" y="1939471"/>
            <a:ext cx="4018931" cy="3970189"/>
          </a:xfrm>
          <a:prstGeom prst="pie">
            <a:avLst>
              <a:gd name="adj1" fmla="val 6199411"/>
              <a:gd name="adj2" fmla="val 10253042"/>
            </a:avLst>
          </a:prstGeom>
          <a:solidFill>
            <a:schemeClr val="accent5">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Pie 10"/>
          <p:cNvSpPr/>
          <p:nvPr/>
        </p:nvSpPr>
        <p:spPr>
          <a:xfrm>
            <a:off x="3790919" y="1705447"/>
            <a:ext cx="4580717" cy="4525162"/>
          </a:xfrm>
          <a:prstGeom prst="pie">
            <a:avLst>
              <a:gd name="adj1" fmla="val 20379763"/>
              <a:gd name="adj2" fmla="val 2003783"/>
            </a:avLst>
          </a:prstGeom>
          <a:solidFill>
            <a:schemeClr val="accent5">
              <a:lumMod val="50000"/>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Pie 11"/>
          <p:cNvSpPr/>
          <p:nvPr/>
        </p:nvSpPr>
        <p:spPr>
          <a:xfrm>
            <a:off x="4043995" y="1939471"/>
            <a:ext cx="4018931" cy="3970189"/>
          </a:xfrm>
          <a:prstGeom prst="pie">
            <a:avLst>
              <a:gd name="adj1" fmla="val 18316965"/>
              <a:gd name="adj2" fmla="val 21079154"/>
            </a:avLst>
          </a:prstGeom>
          <a:solidFill>
            <a:schemeClr val="accent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Pie 12"/>
          <p:cNvSpPr/>
          <p:nvPr/>
        </p:nvSpPr>
        <p:spPr>
          <a:xfrm>
            <a:off x="3718912" y="1633438"/>
            <a:ext cx="4753574" cy="4695923"/>
          </a:xfrm>
          <a:prstGeom prst="pie">
            <a:avLst>
              <a:gd name="adj1" fmla="val 9630247"/>
              <a:gd name="adj2" fmla="val 11520264"/>
            </a:avLst>
          </a:prstGeom>
          <a:solidFill>
            <a:srgbClr val="17368A">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Pie 13"/>
          <p:cNvSpPr/>
          <p:nvPr/>
        </p:nvSpPr>
        <p:spPr>
          <a:xfrm>
            <a:off x="4243510" y="2138986"/>
            <a:ext cx="3539992" cy="3497059"/>
          </a:xfrm>
          <a:prstGeom prst="pie">
            <a:avLst>
              <a:gd name="adj1" fmla="val 1652294"/>
              <a:gd name="adj2" fmla="val 4142044"/>
            </a:avLst>
          </a:prstGeom>
          <a:solidFill>
            <a:srgbClr val="0E215D">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15" name="Group 14"/>
          <p:cNvGrpSpPr/>
          <p:nvPr/>
        </p:nvGrpSpPr>
        <p:grpSpPr>
          <a:xfrm>
            <a:off x="4220051" y="2115529"/>
            <a:ext cx="3288205" cy="3274315"/>
            <a:chOff x="3185119" y="1363965"/>
            <a:chExt cx="2565021" cy="2556284"/>
          </a:xfrm>
        </p:grpSpPr>
        <p:grpSp>
          <p:nvGrpSpPr>
            <p:cNvPr id="16" name="Group 15"/>
            <p:cNvGrpSpPr/>
            <p:nvPr/>
          </p:nvGrpSpPr>
          <p:grpSpPr>
            <a:xfrm>
              <a:off x="3356725" y="1546865"/>
              <a:ext cx="2393415" cy="2366330"/>
              <a:chOff x="3356725" y="1546865"/>
              <a:chExt cx="2393415" cy="2366330"/>
            </a:xfrm>
          </p:grpSpPr>
          <p:cxnSp>
            <p:nvCxnSpPr>
              <p:cNvPr id="23" name="Straight Connector 22"/>
              <p:cNvCxnSpPr>
                <a:stCxn id="8" idx="0"/>
                <a:endCxn id="8" idx="4"/>
              </p:cNvCxnSpPr>
              <p:nvPr/>
            </p:nvCxnSpPr>
            <p:spPr>
              <a:xfrm>
                <a:off x="4553433" y="1546865"/>
                <a:ext cx="0" cy="236633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8" idx="6"/>
                <a:endCxn id="8" idx="2"/>
              </p:cNvCxnSpPr>
              <p:nvPr/>
            </p:nvCxnSpPr>
            <p:spPr>
              <a:xfrm flipH="1">
                <a:off x="3356725" y="2730030"/>
                <a:ext cx="2393415"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rot="1800000">
              <a:off x="3185435" y="1652652"/>
              <a:ext cx="2556284" cy="1977817"/>
              <a:chOff x="3302242" y="1768767"/>
              <a:chExt cx="2556284" cy="1977817"/>
            </a:xfrm>
          </p:grpSpPr>
          <p:cxnSp>
            <p:nvCxnSpPr>
              <p:cNvPr id="21" name="Straight Connector 20"/>
              <p:cNvCxnSpPr/>
              <p:nvPr/>
            </p:nvCxnSpPr>
            <p:spPr>
              <a:xfrm rot="19800000" flipH="1">
                <a:off x="4005396" y="1768767"/>
                <a:ext cx="1175576" cy="1977817"/>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302242" y="2758306"/>
                <a:ext cx="2556284"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rot="3600000">
              <a:off x="3185119" y="1363965"/>
              <a:ext cx="2556284" cy="2556284"/>
              <a:chOff x="3302242" y="1480164"/>
              <a:chExt cx="2556284" cy="2556284"/>
            </a:xfrm>
          </p:grpSpPr>
          <p:cxnSp>
            <p:nvCxnSpPr>
              <p:cNvPr id="19" name="Straight Connector 18"/>
              <p:cNvCxnSpPr/>
              <p:nvPr/>
            </p:nvCxnSpPr>
            <p:spPr>
              <a:xfrm>
                <a:off x="4580384" y="1480164"/>
                <a:ext cx="0" cy="2556284"/>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302242" y="2758306"/>
                <a:ext cx="2556284"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grpSp>
      <p:sp>
        <p:nvSpPr>
          <p:cNvPr id="25" name="Oval 24"/>
          <p:cNvSpPr/>
          <p:nvPr/>
        </p:nvSpPr>
        <p:spPr>
          <a:xfrm>
            <a:off x="5151077" y="3048293"/>
            <a:ext cx="1637708" cy="1617846"/>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bg1">
                    <a:lumMod val="85000"/>
                  </a:schemeClr>
                </a:solidFill>
              </a:rPr>
              <a:t>Blockchain</a:t>
            </a:r>
          </a:p>
          <a:p>
            <a:pPr algn="ctr"/>
            <a:r>
              <a:rPr lang="en-US" sz="1600" b="1" dirty="0" smtClean="0">
                <a:solidFill>
                  <a:schemeClr val="bg1">
                    <a:lumMod val="85000"/>
                  </a:schemeClr>
                </a:solidFill>
              </a:rPr>
              <a:t>Benefits for Islamic Banking</a:t>
            </a:r>
          </a:p>
        </p:txBody>
      </p:sp>
      <p:sp>
        <p:nvSpPr>
          <p:cNvPr id="26" name="Rectangle 25"/>
          <p:cNvSpPr/>
          <p:nvPr/>
        </p:nvSpPr>
        <p:spPr>
          <a:xfrm>
            <a:off x="7917741" y="2248567"/>
            <a:ext cx="4134559" cy="219163"/>
          </a:xfrm>
          <a:prstGeom prst="rect">
            <a:avLst/>
          </a:prstGeom>
        </p:spPr>
        <p:txBody>
          <a:bodyPr wrap="square" lIns="0" tIns="0" rIns="0" bIns="0">
            <a:spAutoFit/>
          </a:bodyPr>
          <a:lstStyle/>
          <a:p>
            <a:pPr>
              <a:lnSpc>
                <a:spcPct val="89000"/>
              </a:lnSpc>
            </a:pPr>
            <a:r>
              <a:rPr lang="fr-FR" sz="1600" b="1" dirty="0" smtClean="0">
                <a:solidFill>
                  <a:schemeClr val="tx2"/>
                </a:solidFill>
              </a:rPr>
              <a:t>Efficient Sharing of Information</a:t>
            </a:r>
            <a:endParaRPr lang="en-US" sz="1100" b="1" dirty="0">
              <a:solidFill>
                <a:schemeClr val="tx2"/>
              </a:solidFill>
            </a:endParaRPr>
          </a:p>
        </p:txBody>
      </p:sp>
      <p:sp>
        <p:nvSpPr>
          <p:cNvPr id="27" name="Freeform 26"/>
          <p:cNvSpPr/>
          <p:nvPr/>
        </p:nvSpPr>
        <p:spPr>
          <a:xfrm>
            <a:off x="7143837" y="2353768"/>
            <a:ext cx="671116" cy="181223"/>
          </a:xfrm>
          <a:custGeom>
            <a:avLst/>
            <a:gdLst>
              <a:gd name="connsiteX0" fmla="*/ 0 w 425450"/>
              <a:gd name="connsiteY0" fmla="*/ 142875 h 142875"/>
              <a:gd name="connsiteX1" fmla="*/ 168275 w 425450"/>
              <a:gd name="connsiteY1" fmla="*/ 0 h 142875"/>
              <a:gd name="connsiteX2" fmla="*/ 425450 w 425450"/>
              <a:gd name="connsiteY2" fmla="*/ 0 h 142875"/>
            </a:gdLst>
            <a:ahLst/>
            <a:cxnLst>
              <a:cxn ang="0">
                <a:pos x="connsiteX0" y="connsiteY0"/>
              </a:cxn>
              <a:cxn ang="0">
                <a:pos x="connsiteX1" y="connsiteY1"/>
              </a:cxn>
              <a:cxn ang="0">
                <a:pos x="connsiteX2" y="connsiteY2"/>
              </a:cxn>
            </a:cxnLst>
            <a:rect l="l" t="t" r="r" b="b"/>
            <a:pathLst>
              <a:path w="425450" h="142875">
                <a:moveTo>
                  <a:pt x="0" y="142875"/>
                </a:moveTo>
                <a:lnTo>
                  <a:pt x="168275" y="0"/>
                </a:lnTo>
                <a:lnTo>
                  <a:pt x="425450" y="0"/>
                </a:lnTo>
              </a:path>
            </a:pathLst>
          </a:cu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p:nvSpPr>
        <p:spPr>
          <a:xfrm>
            <a:off x="7703960" y="5356677"/>
            <a:ext cx="2279105" cy="219163"/>
          </a:xfrm>
          <a:prstGeom prst="rect">
            <a:avLst/>
          </a:prstGeom>
        </p:spPr>
        <p:txBody>
          <a:bodyPr wrap="square" lIns="0" tIns="0" rIns="0" bIns="0">
            <a:spAutoFit/>
          </a:bodyPr>
          <a:lstStyle/>
          <a:p>
            <a:pPr>
              <a:lnSpc>
                <a:spcPct val="89000"/>
              </a:lnSpc>
            </a:pPr>
            <a:r>
              <a:rPr lang="fr-FR" sz="1600" b="1" dirty="0" smtClean="0">
                <a:solidFill>
                  <a:schemeClr val="tx2"/>
                </a:solidFill>
              </a:rPr>
              <a:t>Standardization of Data</a:t>
            </a:r>
            <a:endParaRPr lang="en-US" sz="1600" b="1" dirty="0">
              <a:solidFill>
                <a:schemeClr val="tx2"/>
              </a:solidFill>
            </a:endParaRPr>
          </a:p>
        </p:txBody>
      </p:sp>
      <p:sp>
        <p:nvSpPr>
          <p:cNvPr id="29" name="Rectangle 28"/>
          <p:cNvSpPr/>
          <p:nvPr/>
        </p:nvSpPr>
        <p:spPr>
          <a:xfrm>
            <a:off x="8865068" y="3401170"/>
            <a:ext cx="1957172" cy="438325"/>
          </a:xfrm>
          <a:prstGeom prst="rect">
            <a:avLst/>
          </a:prstGeom>
        </p:spPr>
        <p:txBody>
          <a:bodyPr wrap="square" lIns="0" tIns="0" rIns="0" bIns="0">
            <a:spAutoFit/>
          </a:bodyPr>
          <a:lstStyle/>
          <a:p>
            <a:pPr>
              <a:lnSpc>
                <a:spcPct val="89000"/>
              </a:lnSpc>
            </a:pPr>
            <a:r>
              <a:rPr lang="fr-FR" sz="1600" b="1" dirty="0" smtClean="0">
                <a:solidFill>
                  <a:schemeClr val="tx2"/>
                </a:solidFill>
              </a:rPr>
              <a:t>Low Cost</a:t>
            </a:r>
          </a:p>
          <a:p>
            <a:pPr>
              <a:lnSpc>
                <a:spcPct val="89000"/>
              </a:lnSpc>
            </a:pPr>
            <a:r>
              <a:rPr lang="fr-FR" sz="1600" b="1" dirty="0" smtClean="0">
                <a:solidFill>
                  <a:schemeClr val="tx2"/>
                </a:solidFill>
              </a:rPr>
              <a:t>Record Keeping</a:t>
            </a:r>
            <a:endParaRPr lang="en-US" sz="1600" b="1" dirty="0">
              <a:solidFill>
                <a:schemeClr val="tx2"/>
              </a:solidFill>
            </a:endParaRPr>
          </a:p>
        </p:txBody>
      </p:sp>
      <p:sp>
        <p:nvSpPr>
          <p:cNvPr id="30" name="Freeform 29"/>
          <p:cNvSpPr/>
          <p:nvPr/>
        </p:nvSpPr>
        <p:spPr>
          <a:xfrm flipV="1">
            <a:off x="6722651" y="5132224"/>
            <a:ext cx="876160" cy="308006"/>
          </a:xfrm>
          <a:custGeom>
            <a:avLst/>
            <a:gdLst>
              <a:gd name="connsiteX0" fmla="*/ 0 w 425450"/>
              <a:gd name="connsiteY0" fmla="*/ 142875 h 142875"/>
              <a:gd name="connsiteX1" fmla="*/ 168275 w 425450"/>
              <a:gd name="connsiteY1" fmla="*/ 0 h 142875"/>
              <a:gd name="connsiteX2" fmla="*/ 425450 w 425450"/>
              <a:gd name="connsiteY2" fmla="*/ 0 h 142875"/>
            </a:gdLst>
            <a:ahLst/>
            <a:cxnLst>
              <a:cxn ang="0">
                <a:pos x="connsiteX0" y="connsiteY0"/>
              </a:cxn>
              <a:cxn ang="0">
                <a:pos x="connsiteX1" y="connsiteY1"/>
              </a:cxn>
              <a:cxn ang="0">
                <a:pos x="connsiteX2" y="connsiteY2"/>
              </a:cxn>
            </a:cxnLst>
            <a:rect l="l" t="t" r="r" b="b"/>
            <a:pathLst>
              <a:path w="425450" h="142875">
                <a:moveTo>
                  <a:pt x="0" y="142875"/>
                </a:moveTo>
                <a:lnTo>
                  <a:pt x="168275" y="0"/>
                </a:lnTo>
                <a:lnTo>
                  <a:pt x="425450" y="0"/>
                </a:lnTo>
              </a:path>
            </a:pathLst>
          </a:cu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8275641" y="3576526"/>
            <a:ext cx="532279" cy="0"/>
          </a:xfrm>
          <a:prstGeom prst="lin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cxnSp>
      <p:sp>
        <p:nvSpPr>
          <p:cNvPr id="32" name="Rectangle 31"/>
          <p:cNvSpPr/>
          <p:nvPr/>
        </p:nvSpPr>
        <p:spPr>
          <a:xfrm>
            <a:off x="1982617" y="4958539"/>
            <a:ext cx="1957172" cy="219163"/>
          </a:xfrm>
          <a:prstGeom prst="rect">
            <a:avLst/>
          </a:prstGeom>
        </p:spPr>
        <p:txBody>
          <a:bodyPr wrap="square" lIns="0" tIns="0" rIns="0" bIns="0">
            <a:spAutoFit/>
          </a:bodyPr>
          <a:lstStyle/>
          <a:p>
            <a:pPr algn="r">
              <a:lnSpc>
                <a:spcPct val="89000"/>
              </a:lnSpc>
            </a:pPr>
            <a:r>
              <a:rPr lang="fr-FR" sz="1600" b="1" dirty="0" smtClean="0">
                <a:solidFill>
                  <a:schemeClr val="tx2"/>
                </a:solidFill>
              </a:rPr>
              <a:t>Fruad Prevention </a:t>
            </a:r>
            <a:endParaRPr lang="en-US" sz="1100" b="1" dirty="0">
              <a:solidFill>
                <a:schemeClr val="tx2"/>
              </a:solidFill>
            </a:endParaRPr>
          </a:p>
        </p:txBody>
      </p:sp>
      <p:sp>
        <p:nvSpPr>
          <p:cNvPr id="33" name="Rectangle 32"/>
          <p:cNvSpPr/>
          <p:nvPr/>
        </p:nvSpPr>
        <p:spPr>
          <a:xfrm>
            <a:off x="1410298" y="3391604"/>
            <a:ext cx="1957172" cy="438325"/>
          </a:xfrm>
          <a:prstGeom prst="rect">
            <a:avLst/>
          </a:prstGeom>
        </p:spPr>
        <p:txBody>
          <a:bodyPr wrap="square" lIns="0" tIns="0" rIns="0" bIns="0">
            <a:spAutoFit/>
          </a:bodyPr>
          <a:lstStyle/>
          <a:p>
            <a:pPr algn="r">
              <a:lnSpc>
                <a:spcPct val="89000"/>
              </a:lnSpc>
            </a:pPr>
            <a:r>
              <a:rPr lang="fr-FR" sz="1600" b="1" dirty="0" smtClean="0">
                <a:solidFill>
                  <a:schemeClr val="tx2"/>
                </a:solidFill>
              </a:rPr>
              <a:t>Asset Value </a:t>
            </a:r>
          </a:p>
          <a:p>
            <a:pPr algn="r">
              <a:lnSpc>
                <a:spcPct val="89000"/>
              </a:lnSpc>
            </a:pPr>
            <a:r>
              <a:rPr lang="fr-FR" sz="1600" b="1" dirty="0" smtClean="0">
                <a:solidFill>
                  <a:schemeClr val="tx2"/>
                </a:solidFill>
              </a:rPr>
              <a:t>Management</a:t>
            </a:r>
            <a:endParaRPr lang="en-US" sz="1100" b="1" dirty="0">
              <a:solidFill>
                <a:schemeClr val="tx2"/>
              </a:solidFill>
            </a:endParaRPr>
          </a:p>
        </p:txBody>
      </p:sp>
      <p:sp>
        <p:nvSpPr>
          <p:cNvPr id="34" name="Rectangle 33"/>
          <p:cNvSpPr/>
          <p:nvPr/>
        </p:nvSpPr>
        <p:spPr>
          <a:xfrm>
            <a:off x="2127859" y="2196138"/>
            <a:ext cx="1957172" cy="219163"/>
          </a:xfrm>
          <a:prstGeom prst="rect">
            <a:avLst/>
          </a:prstGeom>
        </p:spPr>
        <p:txBody>
          <a:bodyPr wrap="square" lIns="0" tIns="0" rIns="0" bIns="0">
            <a:spAutoFit/>
          </a:bodyPr>
          <a:lstStyle/>
          <a:p>
            <a:pPr algn="r">
              <a:lnSpc>
                <a:spcPct val="89000"/>
              </a:lnSpc>
            </a:pPr>
            <a:r>
              <a:rPr lang="fr-FR" sz="1600" b="1" dirty="0" smtClean="0">
                <a:solidFill>
                  <a:schemeClr val="tx2"/>
                </a:solidFill>
              </a:rPr>
              <a:t>Regulatory Compliance</a:t>
            </a:r>
            <a:endParaRPr lang="en-US" sz="1100" b="1" dirty="0">
              <a:solidFill>
                <a:schemeClr val="tx2"/>
              </a:solidFill>
            </a:endParaRPr>
          </a:p>
        </p:txBody>
      </p:sp>
      <p:sp>
        <p:nvSpPr>
          <p:cNvPr id="35" name="Freeform 34"/>
          <p:cNvSpPr/>
          <p:nvPr/>
        </p:nvSpPr>
        <p:spPr>
          <a:xfrm flipH="1">
            <a:off x="4175441" y="2324102"/>
            <a:ext cx="510652" cy="169408"/>
          </a:xfrm>
          <a:custGeom>
            <a:avLst/>
            <a:gdLst>
              <a:gd name="connsiteX0" fmla="*/ 0 w 425450"/>
              <a:gd name="connsiteY0" fmla="*/ 142875 h 142875"/>
              <a:gd name="connsiteX1" fmla="*/ 168275 w 425450"/>
              <a:gd name="connsiteY1" fmla="*/ 0 h 142875"/>
              <a:gd name="connsiteX2" fmla="*/ 425450 w 425450"/>
              <a:gd name="connsiteY2" fmla="*/ 0 h 142875"/>
            </a:gdLst>
            <a:ahLst/>
            <a:cxnLst>
              <a:cxn ang="0">
                <a:pos x="connsiteX0" y="connsiteY0"/>
              </a:cxn>
              <a:cxn ang="0">
                <a:pos x="connsiteX1" y="connsiteY1"/>
              </a:cxn>
              <a:cxn ang="0">
                <a:pos x="connsiteX2" y="connsiteY2"/>
              </a:cxn>
            </a:cxnLst>
            <a:rect l="l" t="t" r="r" b="b"/>
            <a:pathLst>
              <a:path w="425450" h="142875">
                <a:moveTo>
                  <a:pt x="0" y="142875"/>
                </a:moveTo>
                <a:lnTo>
                  <a:pt x="168275" y="0"/>
                </a:lnTo>
                <a:lnTo>
                  <a:pt x="425450" y="0"/>
                </a:lnTo>
              </a:path>
            </a:pathLst>
          </a:cu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flipH="1" flipV="1">
            <a:off x="4075600" y="4746892"/>
            <a:ext cx="503117" cy="323949"/>
          </a:xfrm>
          <a:custGeom>
            <a:avLst/>
            <a:gdLst>
              <a:gd name="connsiteX0" fmla="*/ 0 w 425450"/>
              <a:gd name="connsiteY0" fmla="*/ 142875 h 142875"/>
              <a:gd name="connsiteX1" fmla="*/ 168275 w 425450"/>
              <a:gd name="connsiteY1" fmla="*/ 0 h 142875"/>
              <a:gd name="connsiteX2" fmla="*/ 425450 w 425450"/>
              <a:gd name="connsiteY2" fmla="*/ 0 h 142875"/>
              <a:gd name="connsiteX0" fmla="*/ 0 w 241564"/>
              <a:gd name="connsiteY0" fmla="*/ 142875 h 142875"/>
              <a:gd name="connsiteX1" fmla="*/ 168275 w 241564"/>
              <a:gd name="connsiteY1" fmla="*/ 0 h 142875"/>
              <a:gd name="connsiteX2" fmla="*/ 241564 w 241564"/>
              <a:gd name="connsiteY2" fmla="*/ 1245 h 142875"/>
            </a:gdLst>
            <a:ahLst/>
            <a:cxnLst>
              <a:cxn ang="0">
                <a:pos x="connsiteX0" y="connsiteY0"/>
              </a:cxn>
              <a:cxn ang="0">
                <a:pos x="connsiteX1" y="connsiteY1"/>
              </a:cxn>
              <a:cxn ang="0">
                <a:pos x="connsiteX2" y="connsiteY2"/>
              </a:cxn>
            </a:cxnLst>
            <a:rect l="l" t="t" r="r" b="b"/>
            <a:pathLst>
              <a:path w="241564" h="142875">
                <a:moveTo>
                  <a:pt x="0" y="142875"/>
                </a:moveTo>
                <a:lnTo>
                  <a:pt x="168275" y="0"/>
                </a:lnTo>
                <a:lnTo>
                  <a:pt x="241564" y="1245"/>
                </a:lnTo>
              </a:path>
            </a:pathLst>
          </a:cu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3549335" y="3613213"/>
            <a:ext cx="216944" cy="0"/>
          </a:xfrm>
          <a:prstGeom prst="lin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cxnSp>
      <p:pic>
        <p:nvPicPr>
          <p:cNvPr id="38"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Blockchain Benefits for </a:t>
            </a:r>
            <a:r>
              <a:rPr lang="en-US" sz="3600" dirty="0" smtClean="0"/>
              <a:t>Supply Chain Management</a:t>
            </a:r>
            <a:endParaRPr lang="en-US" sz="3600" dirty="0"/>
          </a:p>
        </p:txBody>
      </p:sp>
    </p:spTree>
    <p:extLst>
      <p:ext uri="{BB962C8B-B14F-4D97-AF65-F5344CB8AC3E}">
        <p14:creationId xmlns:p14="http://schemas.microsoft.com/office/powerpoint/2010/main" val="249679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300" fill="hold"/>
                                        <p:tgtEl>
                                          <p:spTgt spid="12"/>
                                        </p:tgtEl>
                                        <p:attrNameLst>
                                          <p:attrName>ppt_w</p:attrName>
                                        </p:attrNameLst>
                                      </p:cBhvr>
                                      <p:tavLst>
                                        <p:tav tm="0">
                                          <p:val>
                                            <p:fltVal val="0"/>
                                          </p:val>
                                        </p:tav>
                                        <p:tav tm="100000">
                                          <p:val>
                                            <p:strVal val="#ppt_w"/>
                                          </p:val>
                                        </p:tav>
                                      </p:tavLst>
                                    </p:anim>
                                    <p:anim calcmode="lin" valueType="num">
                                      <p:cBhvr>
                                        <p:cTn id="8" dur="300" fill="hold"/>
                                        <p:tgtEl>
                                          <p:spTgt spid="12"/>
                                        </p:tgtEl>
                                        <p:attrNameLst>
                                          <p:attrName>ppt_h</p:attrName>
                                        </p:attrNameLst>
                                      </p:cBhvr>
                                      <p:tavLst>
                                        <p:tav tm="0">
                                          <p:val>
                                            <p:fltVal val="0"/>
                                          </p:val>
                                        </p:tav>
                                        <p:tav tm="100000">
                                          <p:val>
                                            <p:strVal val="#ppt_h"/>
                                          </p:val>
                                        </p:tav>
                                      </p:tavLst>
                                    </p:anim>
                                    <p:animEffect transition="in" filter="fade">
                                      <p:cBhvr>
                                        <p:cTn id="9" dur="300"/>
                                        <p:tgtEl>
                                          <p:spTgt spid="12"/>
                                        </p:tgtEl>
                                      </p:cBhvr>
                                    </p:animEffect>
                                    <p:anim calcmode="lin" valueType="num">
                                      <p:cBhvr>
                                        <p:cTn id="10" dur="300" fill="hold"/>
                                        <p:tgtEl>
                                          <p:spTgt spid="12"/>
                                        </p:tgtEl>
                                        <p:attrNameLst>
                                          <p:attrName>ppt_x</p:attrName>
                                        </p:attrNameLst>
                                      </p:cBhvr>
                                      <p:tavLst>
                                        <p:tav tm="0">
                                          <p:val>
                                            <p:fltVal val="0.5"/>
                                          </p:val>
                                        </p:tav>
                                        <p:tav tm="100000">
                                          <p:val>
                                            <p:strVal val="#ppt_x"/>
                                          </p:val>
                                        </p:tav>
                                      </p:tavLst>
                                    </p:anim>
                                    <p:anim calcmode="lin" valueType="num">
                                      <p:cBhvr>
                                        <p:cTn id="11" dur="300" fill="hold"/>
                                        <p:tgtEl>
                                          <p:spTgt spid="12"/>
                                        </p:tgtEl>
                                        <p:attrNameLst>
                                          <p:attrName>ppt_y</p:attrName>
                                        </p:attrNameLst>
                                      </p:cBhvr>
                                      <p:tavLst>
                                        <p:tav tm="0">
                                          <p:val>
                                            <p:fltVal val="0.5"/>
                                          </p:val>
                                        </p:tav>
                                        <p:tav tm="100000">
                                          <p:val>
                                            <p:strVal val="#ppt_y"/>
                                          </p:val>
                                        </p:tav>
                                      </p:tavLst>
                                    </p:anim>
                                  </p:childTnLst>
                                </p:cTn>
                              </p:par>
                              <p:par>
                                <p:cTn id="12" presetID="10" presetClass="entr" presetSubtype="0" fill="hold" grpId="0" nodeType="withEffect">
                                  <p:stCondLst>
                                    <p:cond delay="2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300"/>
                                        <p:tgtEl>
                                          <p:spTgt spid="26"/>
                                        </p:tgtEl>
                                      </p:cBhvr>
                                    </p:animEffect>
                                  </p:childTnLst>
                                </p:cTn>
                              </p:par>
                              <p:par>
                                <p:cTn id="15" presetID="10" presetClass="entr" presetSubtype="0" fill="hold" grpId="0" nodeType="withEffect">
                                  <p:stCondLst>
                                    <p:cond delay="2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300"/>
                                        <p:tgtEl>
                                          <p:spTgt spid="27"/>
                                        </p:tgtEl>
                                      </p:cBhvr>
                                    </p:animEffect>
                                  </p:childTnLst>
                                </p:cTn>
                              </p:par>
                              <p:par>
                                <p:cTn id="18" presetID="53" presetClass="entr" presetSubtype="528" fill="hold" grpId="0" nodeType="withEffect">
                                  <p:stCondLst>
                                    <p:cond delay="200"/>
                                  </p:stCondLst>
                                  <p:childTnLst>
                                    <p:set>
                                      <p:cBhvr>
                                        <p:cTn id="19" dur="1" fill="hold">
                                          <p:stCondLst>
                                            <p:cond delay="0"/>
                                          </p:stCondLst>
                                        </p:cTn>
                                        <p:tgtEl>
                                          <p:spTgt spid="11"/>
                                        </p:tgtEl>
                                        <p:attrNameLst>
                                          <p:attrName>style.visibility</p:attrName>
                                        </p:attrNameLst>
                                      </p:cBhvr>
                                      <p:to>
                                        <p:strVal val="visible"/>
                                      </p:to>
                                    </p:set>
                                    <p:anim calcmode="lin" valueType="num">
                                      <p:cBhvr>
                                        <p:cTn id="20" dur="300" fill="hold"/>
                                        <p:tgtEl>
                                          <p:spTgt spid="11"/>
                                        </p:tgtEl>
                                        <p:attrNameLst>
                                          <p:attrName>ppt_w</p:attrName>
                                        </p:attrNameLst>
                                      </p:cBhvr>
                                      <p:tavLst>
                                        <p:tav tm="0">
                                          <p:val>
                                            <p:fltVal val="0"/>
                                          </p:val>
                                        </p:tav>
                                        <p:tav tm="100000">
                                          <p:val>
                                            <p:strVal val="#ppt_w"/>
                                          </p:val>
                                        </p:tav>
                                      </p:tavLst>
                                    </p:anim>
                                    <p:anim calcmode="lin" valueType="num">
                                      <p:cBhvr>
                                        <p:cTn id="21" dur="300" fill="hold"/>
                                        <p:tgtEl>
                                          <p:spTgt spid="11"/>
                                        </p:tgtEl>
                                        <p:attrNameLst>
                                          <p:attrName>ppt_h</p:attrName>
                                        </p:attrNameLst>
                                      </p:cBhvr>
                                      <p:tavLst>
                                        <p:tav tm="0">
                                          <p:val>
                                            <p:fltVal val="0"/>
                                          </p:val>
                                        </p:tav>
                                        <p:tav tm="100000">
                                          <p:val>
                                            <p:strVal val="#ppt_h"/>
                                          </p:val>
                                        </p:tav>
                                      </p:tavLst>
                                    </p:anim>
                                    <p:animEffect transition="in" filter="fade">
                                      <p:cBhvr>
                                        <p:cTn id="22" dur="300"/>
                                        <p:tgtEl>
                                          <p:spTgt spid="11"/>
                                        </p:tgtEl>
                                      </p:cBhvr>
                                    </p:animEffect>
                                    <p:anim calcmode="lin" valueType="num">
                                      <p:cBhvr>
                                        <p:cTn id="23" dur="300" fill="hold"/>
                                        <p:tgtEl>
                                          <p:spTgt spid="11"/>
                                        </p:tgtEl>
                                        <p:attrNameLst>
                                          <p:attrName>ppt_x</p:attrName>
                                        </p:attrNameLst>
                                      </p:cBhvr>
                                      <p:tavLst>
                                        <p:tav tm="0">
                                          <p:val>
                                            <p:fltVal val="0.5"/>
                                          </p:val>
                                        </p:tav>
                                        <p:tav tm="100000">
                                          <p:val>
                                            <p:strVal val="#ppt_x"/>
                                          </p:val>
                                        </p:tav>
                                      </p:tavLst>
                                    </p:anim>
                                    <p:anim calcmode="lin" valueType="num">
                                      <p:cBhvr>
                                        <p:cTn id="24" dur="300" fill="hold"/>
                                        <p:tgtEl>
                                          <p:spTgt spid="11"/>
                                        </p:tgtEl>
                                        <p:attrNameLst>
                                          <p:attrName>ppt_y</p:attrName>
                                        </p:attrNameLst>
                                      </p:cBhvr>
                                      <p:tavLst>
                                        <p:tav tm="0">
                                          <p:val>
                                            <p:fltVal val="0.5"/>
                                          </p:val>
                                        </p:tav>
                                        <p:tav tm="100000">
                                          <p:val>
                                            <p:strVal val="#ppt_y"/>
                                          </p:val>
                                        </p:tav>
                                      </p:tavLst>
                                    </p:anim>
                                  </p:childTnLst>
                                </p:cTn>
                              </p:par>
                              <p:par>
                                <p:cTn id="25" presetID="10" presetClass="entr" presetSubtype="0" fill="hold" grpId="0" nodeType="withEffect">
                                  <p:stCondLst>
                                    <p:cond delay="60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300"/>
                                        <p:tgtEl>
                                          <p:spTgt spid="29"/>
                                        </p:tgtEl>
                                      </p:cBhvr>
                                    </p:animEffect>
                                  </p:childTnLst>
                                </p:cTn>
                              </p:par>
                              <p:par>
                                <p:cTn id="28" presetID="10" presetClass="entr" presetSubtype="0" fill="hold" nodeType="withEffect">
                                  <p:stCondLst>
                                    <p:cond delay="60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300"/>
                                        <p:tgtEl>
                                          <p:spTgt spid="31"/>
                                        </p:tgtEl>
                                      </p:cBhvr>
                                    </p:animEffect>
                                  </p:childTnLst>
                                </p:cTn>
                              </p:par>
                              <p:par>
                                <p:cTn id="31" presetID="53" presetClass="entr" presetSubtype="528" fill="hold" grpId="0" nodeType="withEffect">
                                  <p:stCondLst>
                                    <p:cond delay="600"/>
                                  </p:stCondLst>
                                  <p:childTnLst>
                                    <p:set>
                                      <p:cBhvr>
                                        <p:cTn id="32" dur="1" fill="hold">
                                          <p:stCondLst>
                                            <p:cond delay="0"/>
                                          </p:stCondLst>
                                        </p:cTn>
                                        <p:tgtEl>
                                          <p:spTgt spid="14"/>
                                        </p:tgtEl>
                                        <p:attrNameLst>
                                          <p:attrName>style.visibility</p:attrName>
                                        </p:attrNameLst>
                                      </p:cBhvr>
                                      <p:to>
                                        <p:strVal val="visible"/>
                                      </p:to>
                                    </p:set>
                                    <p:anim calcmode="lin" valueType="num">
                                      <p:cBhvr>
                                        <p:cTn id="33" dur="300" fill="hold"/>
                                        <p:tgtEl>
                                          <p:spTgt spid="14"/>
                                        </p:tgtEl>
                                        <p:attrNameLst>
                                          <p:attrName>ppt_w</p:attrName>
                                        </p:attrNameLst>
                                      </p:cBhvr>
                                      <p:tavLst>
                                        <p:tav tm="0">
                                          <p:val>
                                            <p:fltVal val="0"/>
                                          </p:val>
                                        </p:tav>
                                        <p:tav tm="100000">
                                          <p:val>
                                            <p:strVal val="#ppt_w"/>
                                          </p:val>
                                        </p:tav>
                                      </p:tavLst>
                                    </p:anim>
                                    <p:anim calcmode="lin" valueType="num">
                                      <p:cBhvr>
                                        <p:cTn id="34" dur="300" fill="hold"/>
                                        <p:tgtEl>
                                          <p:spTgt spid="14"/>
                                        </p:tgtEl>
                                        <p:attrNameLst>
                                          <p:attrName>ppt_h</p:attrName>
                                        </p:attrNameLst>
                                      </p:cBhvr>
                                      <p:tavLst>
                                        <p:tav tm="0">
                                          <p:val>
                                            <p:fltVal val="0"/>
                                          </p:val>
                                        </p:tav>
                                        <p:tav tm="100000">
                                          <p:val>
                                            <p:strVal val="#ppt_h"/>
                                          </p:val>
                                        </p:tav>
                                      </p:tavLst>
                                    </p:anim>
                                    <p:animEffect transition="in" filter="fade">
                                      <p:cBhvr>
                                        <p:cTn id="35" dur="300"/>
                                        <p:tgtEl>
                                          <p:spTgt spid="14"/>
                                        </p:tgtEl>
                                      </p:cBhvr>
                                    </p:animEffect>
                                    <p:anim calcmode="lin" valueType="num">
                                      <p:cBhvr>
                                        <p:cTn id="36" dur="300" fill="hold"/>
                                        <p:tgtEl>
                                          <p:spTgt spid="14"/>
                                        </p:tgtEl>
                                        <p:attrNameLst>
                                          <p:attrName>ppt_x</p:attrName>
                                        </p:attrNameLst>
                                      </p:cBhvr>
                                      <p:tavLst>
                                        <p:tav tm="0">
                                          <p:val>
                                            <p:fltVal val="0.5"/>
                                          </p:val>
                                        </p:tav>
                                        <p:tav tm="100000">
                                          <p:val>
                                            <p:strVal val="#ppt_x"/>
                                          </p:val>
                                        </p:tav>
                                      </p:tavLst>
                                    </p:anim>
                                    <p:anim calcmode="lin" valueType="num">
                                      <p:cBhvr>
                                        <p:cTn id="37" dur="300" fill="hold"/>
                                        <p:tgtEl>
                                          <p:spTgt spid="14"/>
                                        </p:tgtEl>
                                        <p:attrNameLst>
                                          <p:attrName>ppt_y</p:attrName>
                                        </p:attrNameLst>
                                      </p:cBhvr>
                                      <p:tavLst>
                                        <p:tav tm="0">
                                          <p:val>
                                            <p:fltVal val="0.5"/>
                                          </p:val>
                                        </p:tav>
                                        <p:tav tm="100000">
                                          <p:val>
                                            <p:strVal val="#ppt_y"/>
                                          </p:val>
                                        </p:tav>
                                      </p:tavLst>
                                    </p:anim>
                                  </p:childTnLst>
                                </p:cTn>
                              </p:par>
                              <p:par>
                                <p:cTn id="38" presetID="10" presetClass="entr" presetSubtype="0" fill="hold" grpId="0" nodeType="withEffect">
                                  <p:stCondLst>
                                    <p:cond delay="90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300"/>
                                        <p:tgtEl>
                                          <p:spTgt spid="28"/>
                                        </p:tgtEl>
                                      </p:cBhvr>
                                    </p:animEffect>
                                  </p:childTnLst>
                                </p:cTn>
                              </p:par>
                              <p:par>
                                <p:cTn id="41" presetID="10" presetClass="entr" presetSubtype="0" fill="hold" grpId="0" nodeType="withEffect">
                                  <p:stCondLst>
                                    <p:cond delay="90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300"/>
                                        <p:tgtEl>
                                          <p:spTgt spid="30"/>
                                        </p:tgtEl>
                                      </p:cBhvr>
                                    </p:animEffect>
                                  </p:childTnLst>
                                </p:cTn>
                              </p:par>
                              <p:par>
                                <p:cTn id="44" presetID="53" presetClass="entr" presetSubtype="528" fill="hold" grpId="0" nodeType="withEffect">
                                  <p:stCondLst>
                                    <p:cond delay="900"/>
                                  </p:stCondLst>
                                  <p:childTnLst>
                                    <p:set>
                                      <p:cBhvr>
                                        <p:cTn id="45" dur="1" fill="hold">
                                          <p:stCondLst>
                                            <p:cond delay="0"/>
                                          </p:stCondLst>
                                        </p:cTn>
                                        <p:tgtEl>
                                          <p:spTgt spid="10"/>
                                        </p:tgtEl>
                                        <p:attrNameLst>
                                          <p:attrName>style.visibility</p:attrName>
                                        </p:attrNameLst>
                                      </p:cBhvr>
                                      <p:to>
                                        <p:strVal val="visible"/>
                                      </p:to>
                                    </p:set>
                                    <p:anim calcmode="lin" valueType="num">
                                      <p:cBhvr>
                                        <p:cTn id="46" dur="300" fill="hold"/>
                                        <p:tgtEl>
                                          <p:spTgt spid="10"/>
                                        </p:tgtEl>
                                        <p:attrNameLst>
                                          <p:attrName>ppt_w</p:attrName>
                                        </p:attrNameLst>
                                      </p:cBhvr>
                                      <p:tavLst>
                                        <p:tav tm="0">
                                          <p:val>
                                            <p:fltVal val="0"/>
                                          </p:val>
                                        </p:tav>
                                        <p:tav tm="100000">
                                          <p:val>
                                            <p:strVal val="#ppt_w"/>
                                          </p:val>
                                        </p:tav>
                                      </p:tavLst>
                                    </p:anim>
                                    <p:anim calcmode="lin" valueType="num">
                                      <p:cBhvr>
                                        <p:cTn id="47" dur="300" fill="hold"/>
                                        <p:tgtEl>
                                          <p:spTgt spid="10"/>
                                        </p:tgtEl>
                                        <p:attrNameLst>
                                          <p:attrName>ppt_h</p:attrName>
                                        </p:attrNameLst>
                                      </p:cBhvr>
                                      <p:tavLst>
                                        <p:tav tm="0">
                                          <p:val>
                                            <p:fltVal val="0"/>
                                          </p:val>
                                        </p:tav>
                                        <p:tav tm="100000">
                                          <p:val>
                                            <p:strVal val="#ppt_h"/>
                                          </p:val>
                                        </p:tav>
                                      </p:tavLst>
                                    </p:anim>
                                    <p:animEffect transition="in" filter="fade">
                                      <p:cBhvr>
                                        <p:cTn id="48" dur="300"/>
                                        <p:tgtEl>
                                          <p:spTgt spid="10"/>
                                        </p:tgtEl>
                                      </p:cBhvr>
                                    </p:animEffect>
                                    <p:anim calcmode="lin" valueType="num">
                                      <p:cBhvr>
                                        <p:cTn id="49" dur="300" fill="hold"/>
                                        <p:tgtEl>
                                          <p:spTgt spid="10"/>
                                        </p:tgtEl>
                                        <p:attrNameLst>
                                          <p:attrName>ppt_x</p:attrName>
                                        </p:attrNameLst>
                                      </p:cBhvr>
                                      <p:tavLst>
                                        <p:tav tm="0">
                                          <p:val>
                                            <p:fltVal val="0.5"/>
                                          </p:val>
                                        </p:tav>
                                        <p:tav tm="100000">
                                          <p:val>
                                            <p:strVal val="#ppt_x"/>
                                          </p:val>
                                        </p:tav>
                                      </p:tavLst>
                                    </p:anim>
                                    <p:anim calcmode="lin" valueType="num">
                                      <p:cBhvr>
                                        <p:cTn id="50" dur="300" fill="hold"/>
                                        <p:tgtEl>
                                          <p:spTgt spid="10"/>
                                        </p:tgtEl>
                                        <p:attrNameLst>
                                          <p:attrName>ppt_y</p:attrName>
                                        </p:attrNameLst>
                                      </p:cBhvr>
                                      <p:tavLst>
                                        <p:tav tm="0">
                                          <p:val>
                                            <p:fltVal val="0.5"/>
                                          </p:val>
                                        </p:tav>
                                        <p:tav tm="100000">
                                          <p:val>
                                            <p:strVal val="#ppt_y"/>
                                          </p:val>
                                        </p:tav>
                                      </p:tavLst>
                                    </p:anim>
                                  </p:childTnLst>
                                </p:cTn>
                              </p:par>
                              <p:par>
                                <p:cTn id="51" presetID="10" presetClass="entr" presetSubtype="0" fill="hold" grpId="0" nodeType="withEffect">
                                  <p:stCondLst>
                                    <p:cond delay="120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300"/>
                                        <p:tgtEl>
                                          <p:spTgt spid="32"/>
                                        </p:tgtEl>
                                      </p:cBhvr>
                                    </p:animEffect>
                                  </p:childTnLst>
                                </p:cTn>
                              </p:par>
                              <p:par>
                                <p:cTn id="54" presetID="10" presetClass="entr" presetSubtype="0" fill="hold" grpId="0" nodeType="withEffect">
                                  <p:stCondLst>
                                    <p:cond delay="120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300"/>
                                        <p:tgtEl>
                                          <p:spTgt spid="36"/>
                                        </p:tgtEl>
                                      </p:cBhvr>
                                    </p:animEffect>
                                  </p:childTnLst>
                                </p:cTn>
                              </p:par>
                              <p:par>
                                <p:cTn id="57" presetID="53" presetClass="entr" presetSubtype="528" fill="hold" grpId="0" nodeType="withEffect">
                                  <p:stCondLst>
                                    <p:cond delay="12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300" fill="hold"/>
                                        <p:tgtEl>
                                          <p:spTgt spid="13"/>
                                        </p:tgtEl>
                                        <p:attrNameLst>
                                          <p:attrName>ppt_w</p:attrName>
                                        </p:attrNameLst>
                                      </p:cBhvr>
                                      <p:tavLst>
                                        <p:tav tm="0">
                                          <p:val>
                                            <p:fltVal val="0"/>
                                          </p:val>
                                        </p:tav>
                                        <p:tav tm="100000">
                                          <p:val>
                                            <p:strVal val="#ppt_w"/>
                                          </p:val>
                                        </p:tav>
                                      </p:tavLst>
                                    </p:anim>
                                    <p:anim calcmode="lin" valueType="num">
                                      <p:cBhvr>
                                        <p:cTn id="60" dur="300" fill="hold"/>
                                        <p:tgtEl>
                                          <p:spTgt spid="13"/>
                                        </p:tgtEl>
                                        <p:attrNameLst>
                                          <p:attrName>ppt_h</p:attrName>
                                        </p:attrNameLst>
                                      </p:cBhvr>
                                      <p:tavLst>
                                        <p:tav tm="0">
                                          <p:val>
                                            <p:fltVal val="0"/>
                                          </p:val>
                                        </p:tav>
                                        <p:tav tm="100000">
                                          <p:val>
                                            <p:strVal val="#ppt_h"/>
                                          </p:val>
                                        </p:tav>
                                      </p:tavLst>
                                    </p:anim>
                                    <p:animEffect transition="in" filter="fade">
                                      <p:cBhvr>
                                        <p:cTn id="61" dur="300"/>
                                        <p:tgtEl>
                                          <p:spTgt spid="13"/>
                                        </p:tgtEl>
                                      </p:cBhvr>
                                    </p:animEffect>
                                    <p:anim calcmode="lin" valueType="num">
                                      <p:cBhvr>
                                        <p:cTn id="62" dur="300" fill="hold"/>
                                        <p:tgtEl>
                                          <p:spTgt spid="13"/>
                                        </p:tgtEl>
                                        <p:attrNameLst>
                                          <p:attrName>ppt_x</p:attrName>
                                        </p:attrNameLst>
                                      </p:cBhvr>
                                      <p:tavLst>
                                        <p:tav tm="0">
                                          <p:val>
                                            <p:fltVal val="0.5"/>
                                          </p:val>
                                        </p:tav>
                                        <p:tav tm="100000">
                                          <p:val>
                                            <p:strVal val="#ppt_x"/>
                                          </p:val>
                                        </p:tav>
                                      </p:tavLst>
                                    </p:anim>
                                    <p:anim calcmode="lin" valueType="num">
                                      <p:cBhvr>
                                        <p:cTn id="63" dur="300" fill="hold"/>
                                        <p:tgtEl>
                                          <p:spTgt spid="13"/>
                                        </p:tgtEl>
                                        <p:attrNameLst>
                                          <p:attrName>ppt_y</p:attrName>
                                        </p:attrNameLst>
                                      </p:cBhvr>
                                      <p:tavLst>
                                        <p:tav tm="0">
                                          <p:val>
                                            <p:fltVal val="0.5"/>
                                          </p:val>
                                        </p:tav>
                                        <p:tav tm="100000">
                                          <p:val>
                                            <p:strVal val="#ppt_y"/>
                                          </p:val>
                                        </p:tav>
                                      </p:tavLst>
                                    </p:anim>
                                  </p:childTnLst>
                                </p:cTn>
                              </p:par>
                              <p:par>
                                <p:cTn id="64" presetID="10" presetClass="entr" presetSubtype="0" fill="hold" grpId="0" nodeType="withEffect">
                                  <p:stCondLst>
                                    <p:cond delay="150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300"/>
                                        <p:tgtEl>
                                          <p:spTgt spid="33"/>
                                        </p:tgtEl>
                                      </p:cBhvr>
                                    </p:animEffect>
                                  </p:childTnLst>
                                </p:cTn>
                              </p:par>
                              <p:par>
                                <p:cTn id="67" presetID="10" presetClass="entr" presetSubtype="0" fill="hold" nodeType="withEffect">
                                  <p:stCondLst>
                                    <p:cond delay="150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300"/>
                                        <p:tgtEl>
                                          <p:spTgt spid="37"/>
                                        </p:tgtEl>
                                      </p:cBhvr>
                                    </p:animEffect>
                                  </p:childTnLst>
                                </p:cTn>
                              </p:par>
                              <p:par>
                                <p:cTn id="70" presetID="53" presetClass="entr" presetSubtype="528" fill="hold" grpId="0" nodeType="withEffect">
                                  <p:stCondLst>
                                    <p:cond delay="1500"/>
                                  </p:stCondLst>
                                  <p:childTnLst>
                                    <p:set>
                                      <p:cBhvr>
                                        <p:cTn id="71" dur="1" fill="hold">
                                          <p:stCondLst>
                                            <p:cond delay="0"/>
                                          </p:stCondLst>
                                        </p:cTn>
                                        <p:tgtEl>
                                          <p:spTgt spid="9"/>
                                        </p:tgtEl>
                                        <p:attrNameLst>
                                          <p:attrName>style.visibility</p:attrName>
                                        </p:attrNameLst>
                                      </p:cBhvr>
                                      <p:to>
                                        <p:strVal val="visible"/>
                                      </p:to>
                                    </p:set>
                                    <p:anim calcmode="lin" valueType="num">
                                      <p:cBhvr>
                                        <p:cTn id="72" dur="300" fill="hold"/>
                                        <p:tgtEl>
                                          <p:spTgt spid="9"/>
                                        </p:tgtEl>
                                        <p:attrNameLst>
                                          <p:attrName>ppt_w</p:attrName>
                                        </p:attrNameLst>
                                      </p:cBhvr>
                                      <p:tavLst>
                                        <p:tav tm="0">
                                          <p:val>
                                            <p:fltVal val="0"/>
                                          </p:val>
                                        </p:tav>
                                        <p:tav tm="100000">
                                          <p:val>
                                            <p:strVal val="#ppt_w"/>
                                          </p:val>
                                        </p:tav>
                                      </p:tavLst>
                                    </p:anim>
                                    <p:anim calcmode="lin" valueType="num">
                                      <p:cBhvr>
                                        <p:cTn id="73" dur="300" fill="hold"/>
                                        <p:tgtEl>
                                          <p:spTgt spid="9"/>
                                        </p:tgtEl>
                                        <p:attrNameLst>
                                          <p:attrName>ppt_h</p:attrName>
                                        </p:attrNameLst>
                                      </p:cBhvr>
                                      <p:tavLst>
                                        <p:tav tm="0">
                                          <p:val>
                                            <p:fltVal val="0"/>
                                          </p:val>
                                        </p:tav>
                                        <p:tav tm="100000">
                                          <p:val>
                                            <p:strVal val="#ppt_h"/>
                                          </p:val>
                                        </p:tav>
                                      </p:tavLst>
                                    </p:anim>
                                    <p:animEffect transition="in" filter="fade">
                                      <p:cBhvr>
                                        <p:cTn id="74" dur="300"/>
                                        <p:tgtEl>
                                          <p:spTgt spid="9"/>
                                        </p:tgtEl>
                                      </p:cBhvr>
                                    </p:animEffect>
                                    <p:anim calcmode="lin" valueType="num">
                                      <p:cBhvr>
                                        <p:cTn id="75" dur="300" fill="hold"/>
                                        <p:tgtEl>
                                          <p:spTgt spid="9"/>
                                        </p:tgtEl>
                                        <p:attrNameLst>
                                          <p:attrName>ppt_x</p:attrName>
                                        </p:attrNameLst>
                                      </p:cBhvr>
                                      <p:tavLst>
                                        <p:tav tm="0">
                                          <p:val>
                                            <p:fltVal val="0.5"/>
                                          </p:val>
                                        </p:tav>
                                        <p:tav tm="100000">
                                          <p:val>
                                            <p:strVal val="#ppt_x"/>
                                          </p:val>
                                        </p:tav>
                                      </p:tavLst>
                                    </p:anim>
                                    <p:anim calcmode="lin" valueType="num">
                                      <p:cBhvr>
                                        <p:cTn id="76" dur="300" fill="hold"/>
                                        <p:tgtEl>
                                          <p:spTgt spid="9"/>
                                        </p:tgtEl>
                                        <p:attrNameLst>
                                          <p:attrName>ppt_y</p:attrName>
                                        </p:attrNameLst>
                                      </p:cBhvr>
                                      <p:tavLst>
                                        <p:tav tm="0">
                                          <p:val>
                                            <p:fltVal val="0.5"/>
                                          </p:val>
                                        </p:tav>
                                        <p:tav tm="100000">
                                          <p:val>
                                            <p:strVal val="#ppt_y"/>
                                          </p:val>
                                        </p:tav>
                                      </p:tavLst>
                                    </p:anim>
                                  </p:childTnLst>
                                </p:cTn>
                              </p:par>
                              <p:par>
                                <p:cTn id="77" presetID="10" presetClass="entr" presetSubtype="0" fill="hold" grpId="0" nodeType="withEffect">
                                  <p:stCondLst>
                                    <p:cond delay="180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300"/>
                                        <p:tgtEl>
                                          <p:spTgt spid="34"/>
                                        </p:tgtEl>
                                      </p:cBhvr>
                                    </p:animEffect>
                                  </p:childTnLst>
                                </p:cTn>
                              </p:par>
                              <p:par>
                                <p:cTn id="80" presetID="10" presetClass="entr" presetSubtype="0" fill="hold" grpId="0" nodeType="withEffect">
                                  <p:stCondLst>
                                    <p:cond delay="180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6" grpId="0"/>
      <p:bldP spid="27" grpId="0" animBg="1"/>
      <p:bldP spid="28" grpId="0"/>
      <p:bldP spid="29" grpId="0"/>
      <p:bldP spid="30" grpId="0" animBg="1"/>
      <p:bldP spid="32" grpId="0"/>
      <p:bldP spid="33" grpId="0"/>
      <p:bldP spid="34" grpId="0"/>
      <p:bldP spid="35"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28427"/>
            <a:ext cx="9144000" cy="2407818"/>
          </a:xfrm>
          <a:prstGeom prst="rect">
            <a:avLst/>
          </a:prstGeom>
        </p:spPr>
      </p:pic>
      <p:sp>
        <p:nvSpPr>
          <p:cNvPr id="2" name="Title 1"/>
          <p:cNvSpPr>
            <a:spLocks noGrp="1"/>
          </p:cNvSpPr>
          <p:nvPr>
            <p:ph type="ctrTitle"/>
          </p:nvPr>
        </p:nvSpPr>
        <p:spPr>
          <a:xfrm>
            <a:off x="1524000" y="1109484"/>
            <a:ext cx="9144000" cy="2387600"/>
          </a:xfrm>
        </p:spPr>
        <p:txBody>
          <a:bodyPr>
            <a:normAutofit/>
          </a:bodyPr>
          <a:lstStyle/>
          <a:p>
            <a:r>
              <a:rPr lang="en-US" b="1" dirty="0">
                <a:solidFill>
                  <a:schemeClr val="bg1"/>
                </a:solidFill>
              </a:rPr>
              <a:t>Supply Chain Management</a:t>
            </a:r>
            <a:br>
              <a:rPr lang="en-US" b="1" dirty="0">
                <a:solidFill>
                  <a:schemeClr val="bg1"/>
                </a:solidFill>
              </a:rPr>
            </a:br>
            <a:r>
              <a:rPr lang="en-US" b="1" dirty="0">
                <a:solidFill>
                  <a:schemeClr val="bg1"/>
                </a:solidFill>
              </a:rPr>
              <a:t>in Blockchain Era</a:t>
            </a:r>
          </a:p>
        </p:txBody>
      </p:sp>
      <p:sp>
        <p:nvSpPr>
          <p:cNvPr id="3" name="Subtitle 2"/>
          <p:cNvSpPr>
            <a:spLocks noGrp="1"/>
          </p:cNvSpPr>
          <p:nvPr>
            <p:ph type="subTitle" idx="1"/>
          </p:nvPr>
        </p:nvSpPr>
        <p:spPr>
          <a:xfrm>
            <a:off x="1523999" y="3836678"/>
            <a:ext cx="1990726" cy="1655762"/>
          </a:xfrm>
          <a:solidFill>
            <a:srgbClr val="6AAEE0"/>
          </a:solidFill>
        </p:spPr>
        <p:txBody>
          <a:bodyPr>
            <a:normAutofit/>
          </a:bodyPr>
          <a:lstStyle/>
          <a:p>
            <a:endParaRPr lang="en-US" dirty="0" smtClean="0">
              <a:solidFill>
                <a:schemeClr val="bg1"/>
              </a:solidFill>
            </a:endParaRPr>
          </a:p>
          <a:p>
            <a:r>
              <a:rPr lang="en-US" sz="3600" dirty="0" smtClean="0">
                <a:solidFill>
                  <a:schemeClr val="bg1"/>
                </a:solidFill>
              </a:rPr>
              <a:t>Block 4</a:t>
            </a:r>
            <a:endParaRPr lang="en-US" dirty="0">
              <a:solidFill>
                <a:schemeClr val="bg2">
                  <a:lumMod val="75000"/>
                </a:schemeClr>
              </a:solidFill>
            </a:endParaRPr>
          </a:p>
        </p:txBody>
      </p:sp>
      <p:sp>
        <p:nvSpPr>
          <p:cNvPr id="6" name="Subtitle 2"/>
          <p:cNvSpPr txBox="1">
            <a:spLocks/>
          </p:cNvSpPr>
          <p:nvPr/>
        </p:nvSpPr>
        <p:spPr>
          <a:xfrm>
            <a:off x="3614738" y="3836678"/>
            <a:ext cx="7053262" cy="1655762"/>
          </a:xfrm>
          <a:prstGeom prst="rect">
            <a:avLst/>
          </a:prstGeom>
          <a:solidFill>
            <a:srgbClr val="2370AA"/>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smtClean="0">
              <a:solidFill>
                <a:schemeClr val="bg1"/>
              </a:solidFill>
            </a:endParaRPr>
          </a:p>
          <a:p>
            <a:r>
              <a:rPr lang="en-US" sz="3600" dirty="0" smtClean="0">
                <a:solidFill>
                  <a:schemeClr val="bg1"/>
                </a:solidFill>
              </a:rPr>
              <a:t>Blockchain Use Cases in Supply Chain Management </a:t>
            </a:r>
            <a:endParaRPr lang="en-US" dirty="0">
              <a:solidFill>
                <a:schemeClr val="bg2">
                  <a:lumMod val="75000"/>
                </a:schemeClr>
              </a:solidFill>
            </a:endParaRPr>
          </a:p>
        </p:txBody>
      </p:sp>
      <p:sp>
        <p:nvSpPr>
          <p:cNvPr id="7" name="Rectangle 6"/>
          <p:cNvSpPr/>
          <p:nvPr/>
        </p:nvSpPr>
        <p:spPr>
          <a:xfrm>
            <a:off x="246488" y="6206904"/>
            <a:ext cx="1790747" cy="369332"/>
          </a:xfrm>
          <a:prstGeom prst="rect">
            <a:avLst/>
          </a:prstGeom>
        </p:spPr>
        <p:txBody>
          <a:bodyPr wrap="none">
            <a:spAutoFit/>
          </a:bodyPr>
          <a:lstStyle/>
          <a:p>
            <a:pPr algn="ctr"/>
            <a:r>
              <a:rPr lang="en-US" dirty="0" smtClean="0">
                <a:solidFill>
                  <a:srgbClr val="0E215D"/>
                </a:solidFill>
              </a:rPr>
              <a:t>www.bitnautic.io</a:t>
            </a:r>
            <a:endParaRPr lang="en-US" dirty="0">
              <a:solidFill>
                <a:srgbClr val="0E215D"/>
              </a:solidFill>
            </a:endParaRPr>
          </a:p>
        </p:txBody>
      </p:sp>
      <p:pic>
        <p:nvPicPr>
          <p:cNvPr id="8"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3861" y="4955830"/>
            <a:ext cx="2311079" cy="231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60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Smart Contracts </a:t>
            </a:r>
            <a:endParaRPr lang="en-US" sz="3600" dirty="0"/>
          </a:p>
        </p:txBody>
      </p:sp>
      <p:pic>
        <p:nvPicPr>
          <p:cNvPr id="24" name="Picture 2" descr="Image result for smart contracts"/>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19795" y="1905111"/>
            <a:ext cx="7467601" cy="390525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2319795" y="2019869"/>
            <a:ext cx="7467602" cy="646331"/>
          </a:xfrm>
          <a:prstGeom prst="rect">
            <a:avLst/>
          </a:prstGeom>
        </p:spPr>
        <p:txBody>
          <a:bodyPr wrap="square">
            <a:spAutoFit/>
          </a:bodyPr>
          <a:lstStyle/>
          <a:p>
            <a:pPr algn="ctr"/>
            <a:r>
              <a:rPr lang="en-US" dirty="0">
                <a:solidFill>
                  <a:schemeClr val="accent1">
                    <a:lumMod val="50000"/>
                  </a:schemeClr>
                </a:solidFill>
                <a:latin typeface="Arial" panose="020B0604020202020204" pitchFamily="34" charset="0"/>
              </a:rPr>
              <a:t>A </a:t>
            </a:r>
            <a:r>
              <a:rPr lang="en-US" b="1" dirty="0">
                <a:solidFill>
                  <a:schemeClr val="accent1">
                    <a:lumMod val="50000"/>
                  </a:schemeClr>
                </a:solidFill>
                <a:latin typeface="Arial" panose="020B0604020202020204" pitchFamily="34" charset="0"/>
              </a:rPr>
              <a:t>smart contract</a:t>
            </a:r>
            <a:r>
              <a:rPr lang="en-US" dirty="0">
                <a:solidFill>
                  <a:schemeClr val="accent1">
                    <a:lumMod val="50000"/>
                  </a:schemeClr>
                </a:solidFill>
                <a:latin typeface="Arial" panose="020B0604020202020204" pitchFamily="34" charset="0"/>
              </a:rPr>
              <a:t> is a computer protocol intended to facilitate, verify, or enforce the negotiation or performance of a contract.</a:t>
            </a:r>
            <a:endParaRPr lang="en-US" dirty="0">
              <a:solidFill>
                <a:schemeClr val="accent1">
                  <a:lumMod val="50000"/>
                </a:schemeClr>
              </a:solidFill>
            </a:endParaRPr>
          </a:p>
        </p:txBody>
      </p:sp>
      <p:sp>
        <p:nvSpPr>
          <p:cNvPr id="26" name="Rectangle 25"/>
          <p:cNvSpPr/>
          <p:nvPr/>
        </p:nvSpPr>
        <p:spPr>
          <a:xfrm>
            <a:off x="2319795" y="5140570"/>
            <a:ext cx="7467601" cy="646331"/>
          </a:xfrm>
          <a:prstGeom prst="rect">
            <a:avLst/>
          </a:prstGeom>
        </p:spPr>
        <p:txBody>
          <a:bodyPr wrap="square">
            <a:spAutoFit/>
          </a:bodyPr>
          <a:lstStyle/>
          <a:p>
            <a:pPr algn="ctr"/>
            <a:r>
              <a:rPr lang="en-US" b="1" dirty="0">
                <a:solidFill>
                  <a:srgbClr val="2370AA"/>
                </a:solidFill>
              </a:rPr>
              <a:t>It defines the conditions to which all parties using contract agrees. So if required conditions are met certain actions are executed.</a:t>
            </a:r>
          </a:p>
        </p:txBody>
      </p:sp>
    </p:spTree>
    <p:extLst>
      <p:ext uri="{BB962C8B-B14F-4D97-AF65-F5344CB8AC3E}">
        <p14:creationId xmlns:p14="http://schemas.microsoft.com/office/powerpoint/2010/main" val="16006605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Blockchain of Things (BoT)</a:t>
            </a:r>
            <a:endParaRPr lang="en-US" sz="3600" dirty="0"/>
          </a:p>
        </p:txBody>
      </p:sp>
      <p:pic>
        <p:nvPicPr>
          <p:cNvPr id="21" name="Picture 20" descr="Image result for IoT pn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11719" y="2256432"/>
            <a:ext cx="5765388" cy="324958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4899546" y="3448336"/>
            <a:ext cx="1575866" cy="318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2"/>
                </a:solidFill>
              </a:rPr>
              <a:t>BLOCKCHAIN</a:t>
            </a:r>
            <a:endParaRPr lang="en-US" sz="2000" b="1" dirty="0">
              <a:solidFill>
                <a:schemeClr val="tx2"/>
              </a:solidFill>
            </a:endParaRPr>
          </a:p>
        </p:txBody>
      </p:sp>
    </p:spTree>
    <p:extLst>
      <p:ext uri="{BB962C8B-B14F-4D97-AF65-F5344CB8AC3E}">
        <p14:creationId xmlns:p14="http://schemas.microsoft.com/office/powerpoint/2010/main" val="259963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Food Chain on Blockchain</a:t>
            </a:r>
            <a:endParaRPr lang="en-US" sz="3600" dirty="0"/>
          </a:p>
        </p:txBody>
      </p:sp>
      <p:pic>
        <p:nvPicPr>
          <p:cNvPr id="3" name="Picture 2"/>
          <p:cNvPicPr>
            <a:picLocks noChangeAspect="1"/>
          </p:cNvPicPr>
          <p:nvPr/>
        </p:nvPicPr>
        <p:blipFill>
          <a:blip r:embed="rId4">
            <a:duotone>
              <a:schemeClr val="accent5">
                <a:shade val="45000"/>
                <a:satMod val="135000"/>
              </a:schemeClr>
              <a:prstClr val="white"/>
            </a:duotone>
          </a:blip>
          <a:stretch>
            <a:fillRect/>
          </a:stretch>
        </p:blipFill>
        <p:spPr>
          <a:xfrm>
            <a:off x="1050880" y="2079844"/>
            <a:ext cx="10072048" cy="3259513"/>
          </a:xfrm>
          <a:prstGeom prst="rect">
            <a:avLst/>
          </a:prstGeom>
        </p:spPr>
      </p:pic>
      <p:sp>
        <p:nvSpPr>
          <p:cNvPr id="9" name="Rectangle 8"/>
          <p:cNvSpPr/>
          <p:nvPr/>
        </p:nvSpPr>
        <p:spPr>
          <a:xfrm>
            <a:off x="1050880" y="2007369"/>
            <a:ext cx="4339986" cy="531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5590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Aviation MRO (Maintenance, Overhaul &amp; Repair)</a:t>
            </a:r>
            <a:endParaRPr lang="en-US" sz="3600" dirty="0"/>
          </a:p>
        </p:txBody>
      </p:sp>
      <p:pic>
        <p:nvPicPr>
          <p:cNvPr id="17" name="Picture 16"/>
          <p:cNvPicPr>
            <a:picLocks noChangeAspect="1"/>
          </p:cNvPicPr>
          <p:nvPr/>
        </p:nvPicPr>
        <p:blipFill>
          <a:blip r:embed="rId4"/>
          <a:stretch>
            <a:fillRect/>
          </a:stretch>
        </p:blipFill>
        <p:spPr>
          <a:xfrm>
            <a:off x="1050879" y="1491059"/>
            <a:ext cx="10072048" cy="4924425"/>
          </a:xfrm>
          <a:prstGeom prst="rect">
            <a:avLst/>
          </a:prstGeom>
        </p:spPr>
      </p:pic>
    </p:spTree>
    <p:extLst>
      <p:ext uri="{BB962C8B-B14F-4D97-AF65-F5344CB8AC3E}">
        <p14:creationId xmlns:p14="http://schemas.microsoft.com/office/powerpoint/2010/main" val="328870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Aviation Collaborative Decision Making </a:t>
            </a:r>
            <a:r>
              <a:rPr lang="en-US" sz="3600" dirty="0" smtClean="0"/>
              <a:t>on Blockchain</a:t>
            </a:r>
            <a:endParaRPr lang="en-US" sz="3600" dirty="0"/>
          </a:p>
        </p:txBody>
      </p:sp>
      <p:sp>
        <p:nvSpPr>
          <p:cNvPr id="5" name="Freeform 8"/>
          <p:cNvSpPr>
            <a:spLocks/>
          </p:cNvSpPr>
          <p:nvPr/>
        </p:nvSpPr>
        <p:spPr bwMode="auto">
          <a:xfrm>
            <a:off x="7101485" y="3624244"/>
            <a:ext cx="1626308" cy="1605920"/>
          </a:xfrm>
          <a:custGeom>
            <a:avLst/>
            <a:gdLst>
              <a:gd name="T0" fmla="*/ 135 w 146"/>
              <a:gd name="T1" fmla="*/ 77 h 144"/>
              <a:gd name="T2" fmla="*/ 144 w 146"/>
              <a:gd name="T3" fmla="*/ 65 h 144"/>
              <a:gd name="T4" fmla="*/ 143 w 146"/>
              <a:gd name="T5" fmla="*/ 53 h 144"/>
              <a:gd name="T6" fmla="*/ 141 w 146"/>
              <a:gd name="T7" fmla="*/ 51 h 144"/>
              <a:gd name="T8" fmla="*/ 129 w 146"/>
              <a:gd name="T9" fmla="*/ 45 h 144"/>
              <a:gd name="T10" fmla="*/ 135 w 146"/>
              <a:gd name="T11" fmla="*/ 39 h 144"/>
              <a:gd name="T12" fmla="*/ 131 w 146"/>
              <a:gd name="T13" fmla="*/ 27 h 144"/>
              <a:gd name="T14" fmla="*/ 128 w 146"/>
              <a:gd name="T15" fmla="*/ 27 h 144"/>
              <a:gd name="T16" fmla="*/ 113 w 146"/>
              <a:gd name="T17" fmla="*/ 25 h 144"/>
              <a:gd name="T18" fmla="*/ 117 w 146"/>
              <a:gd name="T19" fmla="*/ 14 h 144"/>
              <a:gd name="T20" fmla="*/ 108 w 146"/>
              <a:gd name="T21" fmla="*/ 9 h 144"/>
              <a:gd name="T22" fmla="*/ 101 w 146"/>
              <a:gd name="T23" fmla="*/ 17 h 144"/>
              <a:gd name="T24" fmla="*/ 92 w 146"/>
              <a:gd name="T25" fmla="*/ 13 h 144"/>
              <a:gd name="T26" fmla="*/ 92 w 146"/>
              <a:gd name="T27" fmla="*/ 2 h 144"/>
              <a:gd name="T28" fmla="*/ 82 w 146"/>
              <a:gd name="T29" fmla="*/ 0 h 144"/>
              <a:gd name="T30" fmla="*/ 78 w 146"/>
              <a:gd name="T31" fmla="*/ 10 h 144"/>
              <a:gd name="T32" fmla="*/ 73 w 146"/>
              <a:gd name="T33" fmla="*/ 10 h 144"/>
              <a:gd name="T34" fmla="*/ 66 w 146"/>
              <a:gd name="T35" fmla="*/ 1 h 144"/>
              <a:gd name="T36" fmla="*/ 64 w 146"/>
              <a:gd name="T37" fmla="*/ 0 h 144"/>
              <a:gd name="T38" fmla="*/ 52 w 146"/>
              <a:gd name="T39" fmla="*/ 4 h 144"/>
              <a:gd name="T40" fmla="*/ 45 w 146"/>
              <a:gd name="T41" fmla="*/ 17 h 144"/>
              <a:gd name="T42" fmla="*/ 38 w 146"/>
              <a:gd name="T43" fmla="*/ 8 h 144"/>
              <a:gd name="T44" fmla="*/ 29 w 146"/>
              <a:gd name="T45" fmla="*/ 14 h 144"/>
              <a:gd name="T46" fmla="*/ 33 w 146"/>
              <a:gd name="T47" fmla="*/ 25 h 144"/>
              <a:gd name="T48" fmla="*/ 18 w 146"/>
              <a:gd name="T49" fmla="*/ 27 h 144"/>
              <a:gd name="T50" fmla="*/ 15 w 146"/>
              <a:gd name="T51" fmla="*/ 27 h 144"/>
              <a:gd name="T52" fmla="*/ 10 w 146"/>
              <a:gd name="T53" fmla="*/ 38 h 144"/>
              <a:gd name="T54" fmla="*/ 14 w 146"/>
              <a:gd name="T55" fmla="*/ 52 h 144"/>
              <a:gd name="T56" fmla="*/ 5 w 146"/>
              <a:gd name="T57" fmla="*/ 51 h 144"/>
              <a:gd name="T58" fmla="*/ 3 w 146"/>
              <a:gd name="T59" fmla="*/ 53 h 144"/>
              <a:gd name="T60" fmla="*/ 2 w 146"/>
              <a:gd name="T61" fmla="*/ 65 h 144"/>
              <a:gd name="T62" fmla="*/ 11 w 146"/>
              <a:gd name="T63" fmla="*/ 77 h 144"/>
              <a:gd name="T64" fmla="*/ 1 w 146"/>
              <a:gd name="T65" fmla="*/ 81 h 144"/>
              <a:gd name="T66" fmla="*/ 5 w 146"/>
              <a:gd name="T67" fmla="*/ 92 h 144"/>
              <a:gd name="T68" fmla="*/ 14 w 146"/>
              <a:gd name="T69" fmla="*/ 91 h 144"/>
              <a:gd name="T70" fmla="*/ 18 w 146"/>
              <a:gd name="T71" fmla="*/ 100 h 144"/>
              <a:gd name="T72" fmla="*/ 10 w 146"/>
              <a:gd name="T73" fmla="*/ 108 h 144"/>
              <a:gd name="T74" fmla="*/ 17 w 146"/>
              <a:gd name="T75" fmla="*/ 117 h 144"/>
              <a:gd name="T76" fmla="*/ 26 w 146"/>
              <a:gd name="T77" fmla="*/ 112 h 144"/>
              <a:gd name="T78" fmla="*/ 28 w 146"/>
              <a:gd name="T79" fmla="*/ 126 h 144"/>
              <a:gd name="T80" fmla="*/ 37 w 146"/>
              <a:gd name="T81" fmla="*/ 135 h 144"/>
              <a:gd name="T82" fmla="*/ 40 w 146"/>
              <a:gd name="T83" fmla="*/ 134 h 144"/>
              <a:gd name="T84" fmla="*/ 53 w 146"/>
              <a:gd name="T85" fmla="*/ 130 h 144"/>
              <a:gd name="T86" fmla="*/ 52 w 146"/>
              <a:gd name="T87" fmla="*/ 139 h 144"/>
              <a:gd name="T88" fmla="*/ 64 w 146"/>
              <a:gd name="T89" fmla="*/ 144 h 144"/>
              <a:gd name="T90" fmla="*/ 66 w 146"/>
              <a:gd name="T91" fmla="*/ 142 h 144"/>
              <a:gd name="T92" fmla="*/ 73 w 146"/>
              <a:gd name="T93" fmla="*/ 134 h 144"/>
              <a:gd name="T94" fmla="*/ 80 w 146"/>
              <a:gd name="T95" fmla="*/ 142 h 144"/>
              <a:gd name="T96" fmla="*/ 82 w 146"/>
              <a:gd name="T97" fmla="*/ 144 h 144"/>
              <a:gd name="T98" fmla="*/ 94 w 146"/>
              <a:gd name="T99" fmla="*/ 139 h 144"/>
              <a:gd name="T100" fmla="*/ 101 w 146"/>
              <a:gd name="T101" fmla="*/ 127 h 144"/>
              <a:gd name="T102" fmla="*/ 108 w 146"/>
              <a:gd name="T103" fmla="*/ 135 h 144"/>
              <a:gd name="T104" fmla="*/ 118 w 146"/>
              <a:gd name="T105" fmla="*/ 130 h 144"/>
              <a:gd name="T106" fmla="*/ 113 w 146"/>
              <a:gd name="T107" fmla="*/ 119 h 144"/>
              <a:gd name="T108" fmla="*/ 128 w 146"/>
              <a:gd name="T109" fmla="*/ 117 h 144"/>
              <a:gd name="T110" fmla="*/ 131 w 146"/>
              <a:gd name="T111" fmla="*/ 116 h 144"/>
              <a:gd name="T112" fmla="*/ 136 w 146"/>
              <a:gd name="T113" fmla="*/ 105 h 144"/>
              <a:gd name="T114" fmla="*/ 132 w 146"/>
              <a:gd name="T115" fmla="*/ 92 h 144"/>
              <a:gd name="T116" fmla="*/ 141 w 146"/>
              <a:gd name="T117" fmla="*/ 92 h 144"/>
              <a:gd name="T118" fmla="*/ 144 w 146"/>
              <a:gd name="T119" fmla="*/ 91 h 144"/>
              <a:gd name="T120" fmla="*/ 144 w 146"/>
              <a:gd name="T121"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144">
                <a:moveTo>
                  <a:pt x="144" y="79"/>
                </a:moveTo>
                <a:cubicBezTo>
                  <a:pt x="135" y="77"/>
                  <a:pt x="135" y="77"/>
                  <a:pt x="135" y="77"/>
                </a:cubicBezTo>
                <a:cubicBezTo>
                  <a:pt x="135" y="73"/>
                  <a:pt x="135" y="70"/>
                  <a:pt x="135" y="67"/>
                </a:cubicBezTo>
                <a:cubicBezTo>
                  <a:pt x="144" y="65"/>
                  <a:pt x="144" y="65"/>
                  <a:pt x="144" y="65"/>
                </a:cubicBezTo>
                <a:cubicBezTo>
                  <a:pt x="145" y="65"/>
                  <a:pt x="146" y="64"/>
                  <a:pt x="145" y="62"/>
                </a:cubicBezTo>
                <a:cubicBezTo>
                  <a:pt x="145" y="59"/>
                  <a:pt x="144" y="56"/>
                  <a:pt x="143" y="53"/>
                </a:cubicBezTo>
                <a:cubicBezTo>
                  <a:pt x="143" y="52"/>
                  <a:pt x="142" y="51"/>
                  <a:pt x="141" y="51"/>
                </a:cubicBezTo>
                <a:cubicBezTo>
                  <a:pt x="141" y="51"/>
                  <a:pt x="141" y="51"/>
                  <a:pt x="141" y="51"/>
                </a:cubicBezTo>
                <a:cubicBezTo>
                  <a:pt x="132" y="53"/>
                  <a:pt x="132" y="53"/>
                  <a:pt x="132" y="53"/>
                </a:cubicBezTo>
                <a:cubicBezTo>
                  <a:pt x="131" y="50"/>
                  <a:pt x="130" y="47"/>
                  <a:pt x="129" y="45"/>
                </a:cubicBezTo>
                <a:cubicBezTo>
                  <a:pt x="129" y="44"/>
                  <a:pt x="128" y="44"/>
                  <a:pt x="128" y="44"/>
                </a:cubicBezTo>
                <a:cubicBezTo>
                  <a:pt x="135" y="39"/>
                  <a:pt x="135" y="39"/>
                  <a:pt x="135" y="39"/>
                </a:cubicBezTo>
                <a:cubicBezTo>
                  <a:pt x="136" y="38"/>
                  <a:pt x="137" y="37"/>
                  <a:pt x="136" y="36"/>
                </a:cubicBezTo>
                <a:cubicBezTo>
                  <a:pt x="134" y="33"/>
                  <a:pt x="133" y="30"/>
                  <a:pt x="131" y="27"/>
                </a:cubicBezTo>
                <a:cubicBezTo>
                  <a:pt x="130" y="27"/>
                  <a:pt x="130" y="27"/>
                  <a:pt x="129" y="27"/>
                </a:cubicBezTo>
                <a:cubicBezTo>
                  <a:pt x="128" y="27"/>
                  <a:pt x="128" y="27"/>
                  <a:pt x="128" y="27"/>
                </a:cubicBezTo>
                <a:cubicBezTo>
                  <a:pt x="120" y="32"/>
                  <a:pt x="120" y="32"/>
                  <a:pt x="120" y="32"/>
                </a:cubicBezTo>
                <a:cubicBezTo>
                  <a:pt x="118" y="29"/>
                  <a:pt x="116" y="27"/>
                  <a:pt x="113" y="25"/>
                </a:cubicBezTo>
                <a:cubicBezTo>
                  <a:pt x="118" y="17"/>
                  <a:pt x="118" y="17"/>
                  <a:pt x="118" y="17"/>
                </a:cubicBezTo>
                <a:cubicBezTo>
                  <a:pt x="119" y="16"/>
                  <a:pt x="118" y="15"/>
                  <a:pt x="117" y="14"/>
                </a:cubicBezTo>
                <a:cubicBezTo>
                  <a:pt x="115" y="12"/>
                  <a:pt x="112" y="10"/>
                  <a:pt x="109" y="9"/>
                </a:cubicBezTo>
                <a:cubicBezTo>
                  <a:pt x="109" y="9"/>
                  <a:pt x="108" y="9"/>
                  <a:pt x="108" y="9"/>
                </a:cubicBezTo>
                <a:cubicBezTo>
                  <a:pt x="107" y="9"/>
                  <a:pt x="107" y="9"/>
                  <a:pt x="106" y="10"/>
                </a:cubicBezTo>
                <a:cubicBezTo>
                  <a:pt x="101" y="17"/>
                  <a:pt x="101" y="17"/>
                  <a:pt x="101" y="17"/>
                </a:cubicBezTo>
                <a:cubicBezTo>
                  <a:pt x="99" y="15"/>
                  <a:pt x="96" y="14"/>
                  <a:pt x="93" y="13"/>
                </a:cubicBezTo>
                <a:cubicBezTo>
                  <a:pt x="93" y="13"/>
                  <a:pt x="92" y="13"/>
                  <a:pt x="92" y="13"/>
                </a:cubicBezTo>
                <a:cubicBezTo>
                  <a:pt x="94" y="4"/>
                  <a:pt x="94" y="4"/>
                  <a:pt x="94" y="4"/>
                </a:cubicBezTo>
                <a:cubicBezTo>
                  <a:pt x="94" y="3"/>
                  <a:pt x="93" y="2"/>
                  <a:pt x="92" y="2"/>
                </a:cubicBezTo>
                <a:cubicBezTo>
                  <a:pt x="89" y="1"/>
                  <a:pt x="86" y="0"/>
                  <a:pt x="82" y="0"/>
                </a:cubicBezTo>
                <a:cubicBezTo>
                  <a:pt x="82" y="0"/>
                  <a:pt x="82" y="0"/>
                  <a:pt x="82" y="0"/>
                </a:cubicBezTo>
                <a:cubicBezTo>
                  <a:pt x="81" y="0"/>
                  <a:pt x="80" y="0"/>
                  <a:pt x="80" y="2"/>
                </a:cubicBezTo>
                <a:cubicBezTo>
                  <a:pt x="78" y="10"/>
                  <a:pt x="78" y="10"/>
                  <a:pt x="78" y="10"/>
                </a:cubicBezTo>
                <a:cubicBezTo>
                  <a:pt x="76" y="10"/>
                  <a:pt x="75" y="10"/>
                  <a:pt x="73" y="10"/>
                </a:cubicBezTo>
                <a:cubicBezTo>
                  <a:pt x="73" y="10"/>
                  <a:pt x="73" y="10"/>
                  <a:pt x="73" y="10"/>
                </a:cubicBezTo>
                <a:cubicBezTo>
                  <a:pt x="71" y="10"/>
                  <a:pt x="70" y="10"/>
                  <a:pt x="68" y="10"/>
                </a:cubicBezTo>
                <a:cubicBezTo>
                  <a:pt x="66" y="1"/>
                  <a:pt x="66" y="1"/>
                  <a:pt x="66" y="1"/>
                </a:cubicBezTo>
                <a:cubicBezTo>
                  <a:pt x="66" y="0"/>
                  <a:pt x="65" y="0"/>
                  <a:pt x="64" y="0"/>
                </a:cubicBezTo>
                <a:cubicBezTo>
                  <a:pt x="64" y="0"/>
                  <a:pt x="64" y="0"/>
                  <a:pt x="64" y="0"/>
                </a:cubicBezTo>
                <a:cubicBezTo>
                  <a:pt x="60" y="0"/>
                  <a:pt x="57" y="1"/>
                  <a:pt x="54" y="2"/>
                </a:cubicBezTo>
                <a:cubicBezTo>
                  <a:pt x="53" y="2"/>
                  <a:pt x="52" y="3"/>
                  <a:pt x="52" y="4"/>
                </a:cubicBezTo>
                <a:cubicBezTo>
                  <a:pt x="54" y="13"/>
                  <a:pt x="54" y="13"/>
                  <a:pt x="54" y="13"/>
                </a:cubicBezTo>
                <a:cubicBezTo>
                  <a:pt x="51" y="14"/>
                  <a:pt x="48" y="15"/>
                  <a:pt x="45" y="17"/>
                </a:cubicBezTo>
                <a:cubicBezTo>
                  <a:pt x="40" y="9"/>
                  <a:pt x="40" y="9"/>
                  <a:pt x="40" y="9"/>
                </a:cubicBezTo>
                <a:cubicBezTo>
                  <a:pt x="39" y="9"/>
                  <a:pt x="39" y="8"/>
                  <a:pt x="38" y="8"/>
                </a:cubicBezTo>
                <a:cubicBezTo>
                  <a:pt x="38" y="8"/>
                  <a:pt x="37" y="8"/>
                  <a:pt x="37" y="9"/>
                </a:cubicBezTo>
                <a:cubicBezTo>
                  <a:pt x="34" y="10"/>
                  <a:pt x="31" y="12"/>
                  <a:pt x="29" y="14"/>
                </a:cubicBezTo>
                <a:cubicBezTo>
                  <a:pt x="28" y="15"/>
                  <a:pt x="27" y="16"/>
                  <a:pt x="28" y="17"/>
                </a:cubicBezTo>
                <a:cubicBezTo>
                  <a:pt x="33" y="25"/>
                  <a:pt x="33" y="25"/>
                  <a:pt x="33" y="25"/>
                </a:cubicBezTo>
                <a:cubicBezTo>
                  <a:pt x="30" y="27"/>
                  <a:pt x="28" y="29"/>
                  <a:pt x="26" y="31"/>
                </a:cubicBezTo>
                <a:cubicBezTo>
                  <a:pt x="18" y="27"/>
                  <a:pt x="18" y="27"/>
                  <a:pt x="18" y="27"/>
                </a:cubicBezTo>
                <a:cubicBezTo>
                  <a:pt x="18" y="26"/>
                  <a:pt x="17" y="26"/>
                  <a:pt x="17" y="26"/>
                </a:cubicBezTo>
                <a:cubicBezTo>
                  <a:pt x="16" y="26"/>
                  <a:pt x="16" y="27"/>
                  <a:pt x="15" y="27"/>
                </a:cubicBezTo>
                <a:cubicBezTo>
                  <a:pt x="13" y="30"/>
                  <a:pt x="11" y="33"/>
                  <a:pt x="10" y="35"/>
                </a:cubicBezTo>
                <a:cubicBezTo>
                  <a:pt x="9" y="36"/>
                  <a:pt x="9" y="38"/>
                  <a:pt x="10" y="38"/>
                </a:cubicBezTo>
                <a:cubicBezTo>
                  <a:pt x="18" y="44"/>
                  <a:pt x="18" y="44"/>
                  <a:pt x="18" y="44"/>
                </a:cubicBezTo>
                <a:cubicBezTo>
                  <a:pt x="16" y="46"/>
                  <a:pt x="15" y="49"/>
                  <a:pt x="14" y="52"/>
                </a:cubicBezTo>
                <a:cubicBezTo>
                  <a:pt x="14" y="52"/>
                  <a:pt x="14" y="52"/>
                  <a:pt x="14" y="53"/>
                </a:cubicBezTo>
                <a:cubicBezTo>
                  <a:pt x="5" y="51"/>
                  <a:pt x="5" y="51"/>
                  <a:pt x="5" y="51"/>
                </a:cubicBezTo>
                <a:cubicBezTo>
                  <a:pt x="5" y="51"/>
                  <a:pt x="5" y="51"/>
                  <a:pt x="5" y="51"/>
                </a:cubicBezTo>
                <a:cubicBezTo>
                  <a:pt x="4" y="51"/>
                  <a:pt x="3" y="52"/>
                  <a:pt x="3" y="53"/>
                </a:cubicBezTo>
                <a:cubicBezTo>
                  <a:pt x="2" y="56"/>
                  <a:pt x="1" y="59"/>
                  <a:pt x="1" y="62"/>
                </a:cubicBezTo>
                <a:cubicBezTo>
                  <a:pt x="0" y="64"/>
                  <a:pt x="1" y="65"/>
                  <a:pt x="2" y="65"/>
                </a:cubicBezTo>
                <a:cubicBezTo>
                  <a:pt x="11" y="67"/>
                  <a:pt x="11" y="67"/>
                  <a:pt x="11" y="67"/>
                </a:cubicBezTo>
                <a:cubicBezTo>
                  <a:pt x="11" y="70"/>
                  <a:pt x="11" y="73"/>
                  <a:pt x="11" y="77"/>
                </a:cubicBezTo>
                <a:cubicBezTo>
                  <a:pt x="2" y="79"/>
                  <a:pt x="2" y="79"/>
                  <a:pt x="2" y="79"/>
                </a:cubicBezTo>
                <a:cubicBezTo>
                  <a:pt x="1" y="79"/>
                  <a:pt x="1" y="80"/>
                  <a:pt x="1" y="81"/>
                </a:cubicBezTo>
                <a:cubicBezTo>
                  <a:pt x="1" y="84"/>
                  <a:pt x="2" y="88"/>
                  <a:pt x="3" y="91"/>
                </a:cubicBezTo>
                <a:cubicBezTo>
                  <a:pt x="3" y="92"/>
                  <a:pt x="4" y="92"/>
                  <a:pt x="5" y="92"/>
                </a:cubicBezTo>
                <a:cubicBezTo>
                  <a:pt x="5" y="92"/>
                  <a:pt x="5" y="92"/>
                  <a:pt x="5" y="92"/>
                </a:cubicBezTo>
                <a:cubicBezTo>
                  <a:pt x="14" y="91"/>
                  <a:pt x="14" y="91"/>
                  <a:pt x="14" y="91"/>
                </a:cubicBezTo>
                <a:cubicBezTo>
                  <a:pt x="15" y="94"/>
                  <a:pt x="16" y="96"/>
                  <a:pt x="17" y="99"/>
                </a:cubicBezTo>
                <a:cubicBezTo>
                  <a:pt x="17" y="99"/>
                  <a:pt x="18" y="100"/>
                  <a:pt x="18" y="100"/>
                </a:cubicBezTo>
                <a:cubicBezTo>
                  <a:pt x="11" y="105"/>
                  <a:pt x="11" y="105"/>
                  <a:pt x="11" y="105"/>
                </a:cubicBezTo>
                <a:cubicBezTo>
                  <a:pt x="10" y="106"/>
                  <a:pt x="9" y="107"/>
                  <a:pt x="10" y="108"/>
                </a:cubicBezTo>
                <a:cubicBezTo>
                  <a:pt x="12" y="111"/>
                  <a:pt x="13" y="114"/>
                  <a:pt x="15" y="116"/>
                </a:cubicBezTo>
                <a:cubicBezTo>
                  <a:pt x="16" y="117"/>
                  <a:pt x="17" y="117"/>
                  <a:pt x="17" y="117"/>
                </a:cubicBezTo>
                <a:cubicBezTo>
                  <a:pt x="18" y="117"/>
                  <a:pt x="18" y="117"/>
                  <a:pt x="18" y="117"/>
                </a:cubicBezTo>
                <a:cubicBezTo>
                  <a:pt x="26" y="112"/>
                  <a:pt x="26" y="112"/>
                  <a:pt x="26" y="112"/>
                </a:cubicBezTo>
                <a:cubicBezTo>
                  <a:pt x="28" y="114"/>
                  <a:pt x="30" y="117"/>
                  <a:pt x="33" y="119"/>
                </a:cubicBezTo>
                <a:cubicBezTo>
                  <a:pt x="28" y="126"/>
                  <a:pt x="28" y="126"/>
                  <a:pt x="28" y="126"/>
                </a:cubicBezTo>
                <a:cubicBezTo>
                  <a:pt x="28" y="127"/>
                  <a:pt x="28" y="129"/>
                  <a:pt x="29" y="129"/>
                </a:cubicBezTo>
                <a:cubicBezTo>
                  <a:pt x="31" y="131"/>
                  <a:pt x="34" y="133"/>
                  <a:pt x="37" y="135"/>
                </a:cubicBezTo>
                <a:cubicBezTo>
                  <a:pt x="37" y="135"/>
                  <a:pt x="38" y="135"/>
                  <a:pt x="38" y="135"/>
                </a:cubicBezTo>
                <a:cubicBezTo>
                  <a:pt x="39" y="135"/>
                  <a:pt x="39" y="135"/>
                  <a:pt x="40" y="134"/>
                </a:cubicBezTo>
                <a:cubicBezTo>
                  <a:pt x="45" y="127"/>
                  <a:pt x="45" y="127"/>
                  <a:pt x="45" y="127"/>
                </a:cubicBezTo>
                <a:cubicBezTo>
                  <a:pt x="48" y="128"/>
                  <a:pt x="50" y="129"/>
                  <a:pt x="53" y="130"/>
                </a:cubicBezTo>
                <a:cubicBezTo>
                  <a:pt x="53" y="130"/>
                  <a:pt x="54" y="130"/>
                  <a:pt x="54" y="131"/>
                </a:cubicBezTo>
                <a:cubicBezTo>
                  <a:pt x="52" y="139"/>
                  <a:pt x="52" y="139"/>
                  <a:pt x="52" y="139"/>
                </a:cubicBezTo>
                <a:cubicBezTo>
                  <a:pt x="52" y="140"/>
                  <a:pt x="53" y="142"/>
                  <a:pt x="54" y="142"/>
                </a:cubicBezTo>
                <a:cubicBezTo>
                  <a:pt x="57" y="143"/>
                  <a:pt x="61" y="143"/>
                  <a:pt x="64" y="144"/>
                </a:cubicBezTo>
                <a:cubicBezTo>
                  <a:pt x="64" y="144"/>
                  <a:pt x="64" y="144"/>
                  <a:pt x="64" y="144"/>
                </a:cubicBezTo>
                <a:cubicBezTo>
                  <a:pt x="65" y="144"/>
                  <a:pt x="66" y="143"/>
                  <a:pt x="66" y="142"/>
                </a:cubicBezTo>
                <a:cubicBezTo>
                  <a:pt x="68" y="133"/>
                  <a:pt x="68" y="133"/>
                  <a:pt x="68" y="133"/>
                </a:cubicBezTo>
                <a:cubicBezTo>
                  <a:pt x="70" y="134"/>
                  <a:pt x="72" y="134"/>
                  <a:pt x="73" y="134"/>
                </a:cubicBezTo>
                <a:cubicBezTo>
                  <a:pt x="75" y="134"/>
                  <a:pt x="76" y="134"/>
                  <a:pt x="78" y="133"/>
                </a:cubicBezTo>
                <a:cubicBezTo>
                  <a:pt x="80" y="142"/>
                  <a:pt x="80" y="142"/>
                  <a:pt x="80" y="142"/>
                </a:cubicBezTo>
                <a:cubicBezTo>
                  <a:pt x="80" y="143"/>
                  <a:pt x="81" y="144"/>
                  <a:pt x="82" y="144"/>
                </a:cubicBezTo>
                <a:cubicBezTo>
                  <a:pt x="82" y="144"/>
                  <a:pt x="82" y="144"/>
                  <a:pt x="82" y="144"/>
                </a:cubicBezTo>
                <a:cubicBezTo>
                  <a:pt x="86" y="143"/>
                  <a:pt x="89" y="143"/>
                  <a:pt x="92" y="142"/>
                </a:cubicBezTo>
                <a:cubicBezTo>
                  <a:pt x="93" y="142"/>
                  <a:pt x="94" y="141"/>
                  <a:pt x="94" y="139"/>
                </a:cubicBezTo>
                <a:cubicBezTo>
                  <a:pt x="92" y="131"/>
                  <a:pt x="92" y="131"/>
                  <a:pt x="92" y="131"/>
                </a:cubicBezTo>
                <a:cubicBezTo>
                  <a:pt x="95" y="130"/>
                  <a:pt x="98" y="129"/>
                  <a:pt x="101" y="127"/>
                </a:cubicBezTo>
                <a:cubicBezTo>
                  <a:pt x="106" y="134"/>
                  <a:pt x="106" y="134"/>
                  <a:pt x="106" y="134"/>
                </a:cubicBezTo>
                <a:cubicBezTo>
                  <a:pt x="107" y="135"/>
                  <a:pt x="107" y="135"/>
                  <a:pt x="108" y="135"/>
                </a:cubicBezTo>
                <a:cubicBezTo>
                  <a:pt x="109" y="135"/>
                  <a:pt x="109" y="135"/>
                  <a:pt x="109" y="135"/>
                </a:cubicBezTo>
                <a:cubicBezTo>
                  <a:pt x="112" y="133"/>
                  <a:pt x="115" y="131"/>
                  <a:pt x="118" y="130"/>
                </a:cubicBezTo>
                <a:cubicBezTo>
                  <a:pt x="118" y="129"/>
                  <a:pt x="119" y="128"/>
                  <a:pt x="118" y="127"/>
                </a:cubicBezTo>
                <a:cubicBezTo>
                  <a:pt x="113" y="119"/>
                  <a:pt x="113" y="119"/>
                  <a:pt x="113" y="119"/>
                </a:cubicBezTo>
                <a:cubicBezTo>
                  <a:pt x="116" y="117"/>
                  <a:pt x="118" y="115"/>
                  <a:pt x="120" y="112"/>
                </a:cubicBezTo>
                <a:cubicBezTo>
                  <a:pt x="128" y="117"/>
                  <a:pt x="128" y="117"/>
                  <a:pt x="128" y="117"/>
                </a:cubicBezTo>
                <a:cubicBezTo>
                  <a:pt x="128" y="117"/>
                  <a:pt x="129" y="117"/>
                  <a:pt x="129" y="117"/>
                </a:cubicBezTo>
                <a:cubicBezTo>
                  <a:pt x="130" y="117"/>
                  <a:pt x="130" y="117"/>
                  <a:pt x="131" y="116"/>
                </a:cubicBezTo>
                <a:cubicBezTo>
                  <a:pt x="133" y="114"/>
                  <a:pt x="135" y="111"/>
                  <a:pt x="136" y="108"/>
                </a:cubicBezTo>
                <a:cubicBezTo>
                  <a:pt x="137" y="107"/>
                  <a:pt x="137" y="106"/>
                  <a:pt x="136" y="105"/>
                </a:cubicBezTo>
                <a:cubicBezTo>
                  <a:pt x="128" y="100"/>
                  <a:pt x="128" y="100"/>
                  <a:pt x="128" y="100"/>
                </a:cubicBezTo>
                <a:cubicBezTo>
                  <a:pt x="130" y="97"/>
                  <a:pt x="131" y="95"/>
                  <a:pt x="132" y="92"/>
                </a:cubicBezTo>
                <a:cubicBezTo>
                  <a:pt x="132" y="92"/>
                  <a:pt x="132" y="91"/>
                  <a:pt x="132" y="91"/>
                </a:cubicBezTo>
                <a:cubicBezTo>
                  <a:pt x="141" y="92"/>
                  <a:pt x="141" y="92"/>
                  <a:pt x="141" y="92"/>
                </a:cubicBezTo>
                <a:cubicBezTo>
                  <a:pt x="141" y="92"/>
                  <a:pt x="141" y="92"/>
                  <a:pt x="141" y="92"/>
                </a:cubicBezTo>
                <a:cubicBezTo>
                  <a:pt x="142" y="92"/>
                  <a:pt x="143" y="92"/>
                  <a:pt x="144" y="91"/>
                </a:cubicBezTo>
                <a:cubicBezTo>
                  <a:pt x="144" y="88"/>
                  <a:pt x="145" y="84"/>
                  <a:pt x="145" y="81"/>
                </a:cubicBezTo>
                <a:cubicBezTo>
                  <a:pt x="146" y="80"/>
                  <a:pt x="145" y="79"/>
                  <a:pt x="144" y="79"/>
                </a:cubicBezTo>
                <a:close/>
              </a:path>
            </a:pathLst>
          </a:custGeom>
          <a:solidFill>
            <a:schemeClr val="accent5">
              <a:lumMod val="50000"/>
            </a:schemeClr>
          </a:solidFill>
          <a:ln w="19050" cap="rnd">
            <a:solidFill>
              <a:schemeClr val="bg2">
                <a:lumMod val="75000"/>
              </a:schemeClr>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 name="Freeform 5"/>
          <p:cNvSpPr>
            <a:spLocks/>
          </p:cNvSpPr>
          <p:nvPr/>
        </p:nvSpPr>
        <p:spPr bwMode="auto">
          <a:xfrm>
            <a:off x="2033310" y="2315822"/>
            <a:ext cx="2194026" cy="2175206"/>
          </a:xfrm>
          <a:custGeom>
            <a:avLst/>
            <a:gdLst>
              <a:gd name="T0" fmla="*/ 190 w 197"/>
              <a:gd name="T1" fmla="*/ 97 h 195"/>
              <a:gd name="T2" fmla="*/ 197 w 197"/>
              <a:gd name="T3" fmla="*/ 86 h 195"/>
              <a:gd name="T4" fmla="*/ 193 w 197"/>
              <a:gd name="T5" fmla="*/ 76 h 195"/>
              <a:gd name="T6" fmla="*/ 188 w 197"/>
              <a:gd name="T7" fmla="*/ 59 h 195"/>
              <a:gd name="T8" fmla="*/ 183 w 197"/>
              <a:gd name="T9" fmla="*/ 48 h 195"/>
              <a:gd name="T10" fmla="*/ 167 w 197"/>
              <a:gd name="T11" fmla="*/ 38 h 195"/>
              <a:gd name="T12" fmla="*/ 166 w 197"/>
              <a:gd name="T13" fmla="*/ 25 h 195"/>
              <a:gd name="T14" fmla="*/ 158 w 197"/>
              <a:gd name="T15" fmla="*/ 29 h 195"/>
              <a:gd name="T16" fmla="*/ 147 w 197"/>
              <a:gd name="T17" fmla="*/ 12 h 195"/>
              <a:gd name="T18" fmla="*/ 137 w 197"/>
              <a:gd name="T19" fmla="*/ 9 h 195"/>
              <a:gd name="T20" fmla="*/ 120 w 197"/>
              <a:gd name="T21" fmla="*/ 3 h 195"/>
              <a:gd name="T22" fmla="*/ 110 w 197"/>
              <a:gd name="T23" fmla="*/ 0 h 195"/>
              <a:gd name="T24" fmla="*/ 99 w 197"/>
              <a:gd name="T25" fmla="*/ 7 h 195"/>
              <a:gd name="T26" fmla="*/ 88 w 197"/>
              <a:gd name="T27" fmla="*/ 0 h 195"/>
              <a:gd name="T28" fmla="*/ 77 w 197"/>
              <a:gd name="T29" fmla="*/ 3 h 195"/>
              <a:gd name="T30" fmla="*/ 61 w 197"/>
              <a:gd name="T31" fmla="*/ 9 h 195"/>
              <a:gd name="T32" fmla="*/ 50 w 197"/>
              <a:gd name="T33" fmla="*/ 12 h 195"/>
              <a:gd name="T34" fmla="*/ 40 w 197"/>
              <a:gd name="T35" fmla="*/ 29 h 195"/>
              <a:gd name="T36" fmla="*/ 32 w 197"/>
              <a:gd name="T37" fmla="*/ 25 h 195"/>
              <a:gd name="T38" fmla="*/ 30 w 197"/>
              <a:gd name="T39" fmla="*/ 38 h 195"/>
              <a:gd name="T40" fmla="*/ 15 w 197"/>
              <a:gd name="T41" fmla="*/ 48 h 195"/>
              <a:gd name="T42" fmla="*/ 10 w 197"/>
              <a:gd name="T43" fmla="*/ 59 h 195"/>
              <a:gd name="T44" fmla="*/ 4 w 197"/>
              <a:gd name="T45" fmla="*/ 76 h 195"/>
              <a:gd name="T46" fmla="*/ 0 w 197"/>
              <a:gd name="T47" fmla="*/ 86 h 195"/>
              <a:gd name="T48" fmla="*/ 8 w 197"/>
              <a:gd name="T49" fmla="*/ 97 h 195"/>
              <a:gd name="T50" fmla="*/ 0 w 197"/>
              <a:gd name="T51" fmla="*/ 109 h 195"/>
              <a:gd name="T52" fmla="*/ 4 w 197"/>
              <a:gd name="T53" fmla="*/ 119 h 195"/>
              <a:gd name="T54" fmla="*/ 10 w 197"/>
              <a:gd name="T55" fmla="*/ 136 h 195"/>
              <a:gd name="T56" fmla="*/ 15 w 197"/>
              <a:gd name="T57" fmla="*/ 147 h 195"/>
              <a:gd name="T58" fmla="*/ 30 w 197"/>
              <a:gd name="T59" fmla="*/ 157 h 195"/>
              <a:gd name="T60" fmla="*/ 32 w 197"/>
              <a:gd name="T61" fmla="*/ 170 h 195"/>
              <a:gd name="T62" fmla="*/ 40 w 197"/>
              <a:gd name="T63" fmla="*/ 166 h 195"/>
              <a:gd name="T64" fmla="*/ 50 w 197"/>
              <a:gd name="T65" fmla="*/ 183 h 195"/>
              <a:gd name="T66" fmla="*/ 61 w 197"/>
              <a:gd name="T67" fmla="*/ 186 h 195"/>
              <a:gd name="T68" fmla="*/ 77 w 197"/>
              <a:gd name="T69" fmla="*/ 191 h 195"/>
              <a:gd name="T70" fmla="*/ 88 w 197"/>
              <a:gd name="T71" fmla="*/ 195 h 195"/>
              <a:gd name="T72" fmla="*/ 99 w 197"/>
              <a:gd name="T73" fmla="*/ 188 h 195"/>
              <a:gd name="T74" fmla="*/ 110 w 197"/>
              <a:gd name="T75" fmla="*/ 195 h 195"/>
              <a:gd name="T76" fmla="*/ 120 w 197"/>
              <a:gd name="T77" fmla="*/ 191 h 195"/>
              <a:gd name="T78" fmla="*/ 137 w 197"/>
              <a:gd name="T79" fmla="*/ 186 h 195"/>
              <a:gd name="T80" fmla="*/ 147 w 197"/>
              <a:gd name="T81" fmla="*/ 183 h 195"/>
              <a:gd name="T82" fmla="*/ 158 w 197"/>
              <a:gd name="T83" fmla="*/ 166 h 195"/>
              <a:gd name="T84" fmla="*/ 166 w 197"/>
              <a:gd name="T85" fmla="*/ 170 h 195"/>
              <a:gd name="T86" fmla="*/ 167 w 197"/>
              <a:gd name="T87" fmla="*/ 157 h 195"/>
              <a:gd name="T88" fmla="*/ 183 w 197"/>
              <a:gd name="T89" fmla="*/ 147 h 195"/>
              <a:gd name="T90" fmla="*/ 188 w 197"/>
              <a:gd name="T91" fmla="*/ 136 h 195"/>
              <a:gd name="T92" fmla="*/ 193 w 197"/>
              <a:gd name="T93" fmla="*/ 119 h 195"/>
              <a:gd name="T94" fmla="*/ 197 w 197"/>
              <a:gd name="T95" fmla="*/ 10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7" h="195">
                <a:moveTo>
                  <a:pt x="195" y="106"/>
                </a:moveTo>
                <a:cubicBezTo>
                  <a:pt x="189" y="105"/>
                  <a:pt x="189" y="105"/>
                  <a:pt x="189" y="105"/>
                </a:cubicBezTo>
                <a:cubicBezTo>
                  <a:pt x="189" y="103"/>
                  <a:pt x="190" y="100"/>
                  <a:pt x="190" y="97"/>
                </a:cubicBezTo>
                <a:cubicBezTo>
                  <a:pt x="190" y="95"/>
                  <a:pt x="189" y="92"/>
                  <a:pt x="189" y="90"/>
                </a:cubicBezTo>
                <a:cubicBezTo>
                  <a:pt x="195" y="89"/>
                  <a:pt x="195" y="89"/>
                  <a:pt x="195" y="89"/>
                </a:cubicBezTo>
                <a:cubicBezTo>
                  <a:pt x="197" y="88"/>
                  <a:pt x="197" y="87"/>
                  <a:pt x="197" y="86"/>
                </a:cubicBezTo>
                <a:cubicBezTo>
                  <a:pt x="197" y="83"/>
                  <a:pt x="196" y="80"/>
                  <a:pt x="196" y="78"/>
                </a:cubicBezTo>
                <a:cubicBezTo>
                  <a:pt x="196" y="77"/>
                  <a:pt x="195" y="76"/>
                  <a:pt x="194" y="76"/>
                </a:cubicBezTo>
                <a:cubicBezTo>
                  <a:pt x="194" y="76"/>
                  <a:pt x="194" y="76"/>
                  <a:pt x="193" y="76"/>
                </a:cubicBezTo>
                <a:cubicBezTo>
                  <a:pt x="187" y="77"/>
                  <a:pt x="187" y="77"/>
                  <a:pt x="187" y="77"/>
                </a:cubicBezTo>
                <a:cubicBezTo>
                  <a:pt x="186" y="72"/>
                  <a:pt x="184" y="67"/>
                  <a:pt x="182" y="62"/>
                </a:cubicBezTo>
                <a:cubicBezTo>
                  <a:pt x="188" y="59"/>
                  <a:pt x="188" y="59"/>
                  <a:pt x="188" y="59"/>
                </a:cubicBezTo>
                <a:cubicBezTo>
                  <a:pt x="189" y="59"/>
                  <a:pt x="189" y="57"/>
                  <a:pt x="189" y="56"/>
                </a:cubicBezTo>
                <a:cubicBezTo>
                  <a:pt x="188" y="54"/>
                  <a:pt x="186" y="51"/>
                  <a:pt x="185" y="49"/>
                </a:cubicBezTo>
                <a:cubicBezTo>
                  <a:pt x="185" y="48"/>
                  <a:pt x="184" y="48"/>
                  <a:pt x="183" y="48"/>
                </a:cubicBezTo>
                <a:cubicBezTo>
                  <a:pt x="183" y="48"/>
                  <a:pt x="182" y="48"/>
                  <a:pt x="182" y="48"/>
                </a:cubicBezTo>
                <a:cubicBezTo>
                  <a:pt x="176" y="50"/>
                  <a:pt x="176" y="50"/>
                  <a:pt x="176" y="50"/>
                </a:cubicBezTo>
                <a:cubicBezTo>
                  <a:pt x="174" y="46"/>
                  <a:pt x="171" y="42"/>
                  <a:pt x="167" y="38"/>
                </a:cubicBezTo>
                <a:cubicBezTo>
                  <a:pt x="172" y="34"/>
                  <a:pt x="172" y="34"/>
                  <a:pt x="172" y="34"/>
                </a:cubicBezTo>
                <a:cubicBezTo>
                  <a:pt x="172" y="33"/>
                  <a:pt x="172" y="31"/>
                  <a:pt x="172" y="31"/>
                </a:cubicBezTo>
                <a:cubicBezTo>
                  <a:pt x="170" y="28"/>
                  <a:pt x="168" y="26"/>
                  <a:pt x="166" y="25"/>
                </a:cubicBezTo>
                <a:cubicBezTo>
                  <a:pt x="165" y="24"/>
                  <a:pt x="165" y="24"/>
                  <a:pt x="164" y="24"/>
                </a:cubicBezTo>
                <a:cubicBezTo>
                  <a:pt x="163" y="24"/>
                  <a:pt x="163" y="24"/>
                  <a:pt x="162" y="25"/>
                </a:cubicBezTo>
                <a:cubicBezTo>
                  <a:pt x="158" y="29"/>
                  <a:pt x="158" y="29"/>
                  <a:pt x="158" y="29"/>
                </a:cubicBezTo>
                <a:cubicBezTo>
                  <a:pt x="154" y="26"/>
                  <a:pt x="150" y="23"/>
                  <a:pt x="146" y="20"/>
                </a:cubicBezTo>
                <a:cubicBezTo>
                  <a:pt x="148" y="14"/>
                  <a:pt x="148" y="14"/>
                  <a:pt x="148" y="14"/>
                </a:cubicBezTo>
                <a:cubicBezTo>
                  <a:pt x="149" y="13"/>
                  <a:pt x="148" y="12"/>
                  <a:pt x="147" y="12"/>
                </a:cubicBezTo>
                <a:cubicBezTo>
                  <a:pt x="145" y="10"/>
                  <a:pt x="142" y="9"/>
                  <a:pt x="140" y="8"/>
                </a:cubicBezTo>
                <a:cubicBezTo>
                  <a:pt x="139" y="8"/>
                  <a:pt x="139" y="7"/>
                  <a:pt x="139" y="7"/>
                </a:cubicBezTo>
                <a:cubicBezTo>
                  <a:pt x="138" y="7"/>
                  <a:pt x="137" y="8"/>
                  <a:pt x="137" y="9"/>
                </a:cubicBezTo>
                <a:cubicBezTo>
                  <a:pt x="134" y="14"/>
                  <a:pt x="134" y="14"/>
                  <a:pt x="134" y="14"/>
                </a:cubicBezTo>
                <a:cubicBezTo>
                  <a:pt x="129" y="12"/>
                  <a:pt x="124" y="11"/>
                  <a:pt x="119" y="10"/>
                </a:cubicBezTo>
                <a:cubicBezTo>
                  <a:pt x="120" y="3"/>
                  <a:pt x="120" y="3"/>
                  <a:pt x="120" y="3"/>
                </a:cubicBezTo>
                <a:cubicBezTo>
                  <a:pt x="120" y="2"/>
                  <a:pt x="120" y="1"/>
                  <a:pt x="118" y="1"/>
                </a:cubicBezTo>
                <a:cubicBezTo>
                  <a:pt x="116" y="0"/>
                  <a:pt x="113" y="0"/>
                  <a:pt x="110" y="0"/>
                </a:cubicBezTo>
                <a:cubicBezTo>
                  <a:pt x="110" y="0"/>
                  <a:pt x="110" y="0"/>
                  <a:pt x="110" y="0"/>
                </a:cubicBezTo>
                <a:cubicBezTo>
                  <a:pt x="109" y="0"/>
                  <a:pt x="108" y="0"/>
                  <a:pt x="107" y="1"/>
                </a:cubicBezTo>
                <a:cubicBezTo>
                  <a:pt x="106" y="7"/>
                  <a:pt x="106" y="7"/>
                  <a:pt x="106" y="7"/>
                </a:cubicBezTo>
                <a:cubicBezTo>
                  <a:pt x="104" y="7"/>
                  <a:pt x="101" y="7"/>
                  <a:pt x="99" y="7"/>
                </a:cubicBezTo>
                <a:cubicBezTo>
                  <a:pt x="96" y="7"/>
                  <a:pt x="94" y="7"/>
                  <a:pt x="91" y="7"/>
                </a:cubicBezTo>
                <a:cubicBezTo>
                  <a:pt x="90" y="1"/>
                  <a:pt x="90" y="1"/>
                  <a:pt x="90" y="1"/>
                </a:cubicBezTo>
                <a:cubicBezTo>
                  <a:pt x="90" y="0"/>
                  <a:pt x="89" y="0"/>
                  <a:pt x="88" y="0"/>
                </a:cubicBezTo>
                <a:cubicBezTo>
                  <a:pt x="88" y="0"/>
                  <a:pt x="88" y="0"/>
                  <a:pt x="88" y="0"/>
                </a:cubicBezTo>
                <a:cubicBezTo>
                  <a:pt x="85" y="0"/>
                  <a:pt x="82" y="0"/>
                  <a:pt x="79" y="1"/>
                </a:cubicBezTo>
                <a:cubicBezTo>
                  <a:pt x="78" y="1"/>
                  <a:pt x="77" y="2"/>
                  <a:pt x="77" y="3"/>
                </a:cubicBezTo>
                <a:cubicBezTo>
                  <a:pt x="78" y="10"/>
                  <a:pt x="78" y="10"/>
                  <a:pt x="78" y="10"/>
                </a:cubicBezTo>
                <a:cubicBezTo>
                  <a:pt x="73" y="11"/>
                  <a:pt x="68" y="12"/>
                  <a:pt x="64" y="14"/>
                </a:cubicBezTo>
                <a:cubicBezTo>
                  <a:pt x="61" y="9"/>
                  <a:pt x="61" y="9"/>
                  <a:pt x="61" y="9"/>
                </a:cubicBezTo>
                <a:cubicBezTo>
                  <a:pt x="60" y="8"/>
                  <a:pt x="60" y="7"/>
                  <a:pt x="59" y="7"/>
                </a:cubicBezTo>
                <a:cubicBezTo>
                  <a:pt x="58" y="7"/>
                  <a:pt x="58" y="8"/>
                  <a:pt x="58" y="8"/>
                </a:cubicBezTo>
                <a:cubicBezTo>
                  <a:pt x="55" y="9"/>
                  <a:pt x="53" y="10"/>
                  <a:pt x="50" y="12"/>
                </a:cubicBezTo>
                <a:cubicBezTo>
                  <a:pt x="49" y="12"/>
                  <a:pt x="49" y="13"/>
                  <a:pt x="49" y="14"/>
                </a:cubicBezTo>
                <a:cubicBezTo>
                  <a:pt x="52" y="20"/>
                  <a:pt x="52" y="20"/>
                  <a:pt x="52" y="20"/>
                </a:cubicBezTo>
                <a:cubicBezTo>
                  <a:pt x="48" y="23"/>
                  <a:pt x="44" y="26"/>
                  <a:pt x="40" y="29"/>
                </a:cubicBezTo>
                <a:cubicBezTo>
                  <a:pt x="35" y="25"/>
                  <a:pt x="35" y="25"/>
                  <a:pt x="35" y="25"/>
                </a:cubicBezTo>
                <a:cubicBezTo>
                  <a:pt x="35" y="24"/>
                  <a:pt x="34" y="24"/>
                  <a:pt x="34" y="24"/>
                </a:cubicBezTo>
                <a:cubicBezTo>
                  <a:pt x="33" y="24"/>
                  <a:pt x="32" y="24"/>
                  <a:pt x="32" y="25"/>
                </a:cubicBezTo>
                <a:cubicBezTo>
                  <a:pt x="30" y="26"/>
                  <a:pt x="28" y="28"/>
                  <a:pt x="26" y="31"/>
                </a:cubicBezTo>
                <a:cubicBezTo>
                  <a:pt x="25" y="31"/>
                  <a:pt x="25" y="33"/>
                  <a:pt x="26" y="34"/>
                </a:cubicBezTo>
                <a:cubicBezTo>
                  <a:pt x="30" y="38"/>
                  <a:pt x="30" y="38"/>
                  <a:pt x="30" y="38"/>
                </a:cubicBezTo>
                <a:cubicBezTo>
                  <a:pt x="27" y="42"/>
                  <a:pt x="24" y="46"/>
                  <a:pt x="21" y="50"/>
                </a:cubicBezTo>
                <a:cubicBezTo>
                  <a:pt x="16" y="48"/>
                  <a:pt x="16" y="48"/>
                  <a:pt x="16" y="48"/>
                </a:cubicBezTo>
                <a:cubicBezTo>
                  <a:pt x="15" y="48"/>
                  <a:pt x="15" y="48"/>
                  <a:pt x="15" y="48"/>
                </a:cubicBezTo>
                <a:cubicBezTo>
                  <a:pt x="14" y="48"/>
                  <a:pt x="13" y="48"/>
                  <a:pt x="13" y="49"/>
                </a:cubicBezTo>
                <a:cubicBezTo>
                  <a:pt x="11" y="51"/>
                  <a:pt x="10" y="54"/>
                  <a:pt x="9" y="56"/>
                </a:cubicBezTo>
                <a:cubicBezTo>
                  <a:pt x="8" y="57"/>
                  <a:pt x="9" y="59"/>
                  <a:pt x="10" y="59"/>
                </a:cubicBezTo>
                <a:cubicBezTo>
                  <a:pt x="15" y="62"/>
                  <a:pt x="15" y="62"/>
                  <a:pt x="15" y="62"/>
                </a:cubicBezTo>
                <a:cubicBezTo>
                  <a:pt x="13" y="67"/>
                  <a:pt x="12" y="72"/>
                  <a:pt x="10" y="77"/>
                </a:cubicBezTo>
                <a:cubicBezTo>
                  <a:pt x="4" y="76"/>
                  <a:pt x="4" y="76"/>
                  <a:pt x="4" y="76"/>
                </a:cubicBezTo>
                <a:cubicBezTo>
                  <a:pt x="4" y="76"/>
                  <a:pt x="4" y="76"/>
                  <a:pt x="4" y="76"/>
                </a:cubicBezTo>
                <a:cubicBezTo>
                  <a:pt x="3" y="76"/>
                  <a:pt x="2" y="77"/>
                  <a:pt x="2" y="78"/>
                </a:cubicBezTo>
                <a:cubicBezTo>
                  <a:pt x="1" y="80"/>
                  <a:pt x="1" y="83"/>
                  <a:pt x="0" y="86"/>
                </a:cubicBezTo>
                <a:cubicBezTo>
                  <a:pt x="0" y="87"/>
                  <a:pt x="1" y="88"/>
                  <a:pt x="2" y="89"/>
                </a:cubicBezTo>
                <a:cubicBezTo>
                  <a:pt x="8" y="90"/>
                  <a:pt x="8" y="90"/>
                  <a:pt x="8" y="90"/>
                </a:cubicBezTo>
                <a:cubicBezTo>
                  <a:pt x="8" y="92"/>
                  <a:pt x="8" y="95"/>
                  <a:pt x="8" y="97"/>
                </a:cubicBezTo>
                <a:cubicBezTo>
                  <a:pt x="8" y="100"/>
                  <a:pt x="8" y="103"/>
                  <a:pt x="8" y="105"/>
                </a:cubicBezTo>
                <a:cubicBezTo>
                  <a:pt x="2" y="106"/>
                  <a:pt x="2" y="106"/>
                  <a:pt x="2" y="106"/>
                </a:cubicBezTo>
                <a:cubicBezTo>
                  <a:pt x="1" y="106"/>
                  <a:pt x="0" y="107"/>
                  <a:pt x="0" y="109"/>
                </a:cubicBezTo>
                <a:cubicBezTo>
                  <a:pt x="1" y="112"/>
                  <a:pt x="1" y="114"/>
                  <a:pt x="2" y="117"/>
                </a:cubicBezTo>
                <a:cubicBezTo>
                  <a:pt x="2" y="118"/>
                  <a:pt x="3" y="119"/>
                  <a:pt x="4" y="119"/>
                </a:cubicBezTo>
                <a:cubicBezTo>
                  <a:pt x="4" y="119"/>
                  <a:pt x="4" y="119"/>
                  <a:pt x="4" y="119"/>
                </a:cubicBezTo>
                <a:cubicBezTo>
                  <a:pt x="10" y="118"/>
                  <a:pt x="10" y="118"/>
                  <a:pt x="10" y="118"/>
                </a:cubicBezTo>
                <a:cubicBezTo>
                  <a:pt x="12" y="123"/>
                  <a:pt x="13" y="128"/>
                  <a:pt x="15" y="133"/>
                </a:cubicBezTo>
                <a:cubicBezTo>
                  <a:pt x="10" y="136"/>
                  <a:pt x="10" y="136"/>
                  <a:pt x="10" y="136"/>
                </a:cubicBezTo>
                <a:cubicBezTo>
                  <a:pt x="9" y="136"/>
                  <a:pt x="8" y="137"/>
                  <a:pt x="9" y="139"/>
                </a:cubicBezTo>
                <a:cubicBezTo>
                  <a:pt x="10" y="141"/>
                  <a:pt x="11" y="144"/>
                  <a:pt x="13" y="146"/>
                </a:cubicBezTo>
                <a:cubicBezTo>
                  <a:pt x="13" y="147"/>
                  <a:pt x="14" y="147"/>
                  <a:pt x="15" y="147"/>
                </a:cubicBezTo>
                <a:cubicBezTo>
                  <a:pt x="15" y="147"/>
                  <a:pt x="15" y="147"/>
                  <a:pt x="16" y="147"/>
                </a:cubicBezTo>
                <a:cubicBezTo>
                  <a:pt x="21" y="144"/>
                  <a:pt x="21" y="144"/>
                  <a:pt x="21" y="144"/>
                </a:cubicBezTo>
                <a:cubicBezTo>
                  <a:pt x="24" y="149"/>
                  <a:pt x="27" y="153"/>
                  <a:pt x="30" y="157"/>
                </a:cubicBezTo>
                <a:cubicBezTo>
                  <a:pt x="26" y="161"/>
                  <a:pt x="26" y="161"/>
                  <a:pt x="26" y="161"/>
                </a:cubicBezTo>
                <a:cubicBezTo>
                  <a:pt x="25" y="162"/>
                  <a:pt x="25" y="163"/>
                  <a:pt x="26" y="164"/>
                </a:cubicBezTo>
                <a:cubicBezTo>
                  <a:pt x="28" y="166"/>
                  <a:pt x="30" y="168"/>
                  <a:pt x="32" y="170"/>
                </a:cubicBezTo>
                <a:cubicBezTo>
                  <a:pt x="32" y="171"/>
                  <a:pt x="33" y="171"/>
                  <a:pt x="34" y="171"/>
                </a:cubicBezTo>
                <a:cubicBezTo>
                  <a:pt x="34" y="171"/>
                  <a:pt x="35" y="171"/>
                  <a:pt x="35" y="170"/>
                </a:cubicBezTo>
                <a:cubicBezTo>
                  <a:pt x="40" y="166"/>
                  <a:pt x="40" y="166"/>
                  <a:pt x="40" y="166"/>
                </a:cubicBezTo>
                <a:cubicBezTo>
                  <a:pt x="44" y="169"/>
                  <a:pt x="48" y="172"/>
                  <a:pt x="52" y="175"/>
                </a:cubicBezTo>
                <a:cubicBezTo>
                  <a:pt x="49" y="180"/>
                  <a:pt x="49" y="180"/>
                  <a:pt x="49" y="180"/>
                </a:cubicBezTo>
                <a:cubicBezTo>
                  <a:pt x="49" y="181"/>
                  <a:pt x="49" y="183"/>
                  <a:pt x="50" y="183"/>
                </a:cubicBezTo>
                <a:cubicBezTo>
                  <a:pt x="53" y="185"/>
                  <a:pt x="55" y="186"/>
                  <a:pt x="58" y="187"/>
                </a:cubicBezTo>
                <a:cubicBezTo>
                  <a:pt x="58" y="187"/>
                  <a:pt x="58" y="187"/>
                  <a:pt x="59" y="187"/>
                </a:cubicBezTo>
                <a:cubicBezTo>
                  <a:pt x="60" y="187"/>
                  <a:pt x="60" y="187"/>
                  <a:pt x="61" y="186"/>
                </a:cubicBezTo>
                <a:cubicBezTo>
                  <a:pt x="64" y="181"/>
                  <a:pt x="64" y="181"/>
                  <a:pt x="64" y="181"/>
                </a:cubicBezTo>
                <a:cubicBezTo>
                  <a:pt x="68" y="183"/>
                  <a:pt x="73" y="184"/>
                  <a:pt x="78" y="185"/>
                </a:cubicBezTo>
                <a:cubicBezTo>
                  <a:pt x="77" y="191"/>
                  <a:pt x="77" y="191"/>
                  <a:pt x="77" y="191"/>
                </a:cubicBezTo>
                <a:cubicBezTo>
                  <a:pt x="77" y="193"/>
                  <a:pt x="78" y="194"/>
                  <a:pt x="79" y="194"/>
                </a:cubicBezTo>
                <a:cubicBezTo>
                  <a:pt x="82" y="194"/>
                  <a:pt x="85" y="195"/>
                  <a:pt x="88" y="195"/>
                </a:cubicBezTo>
                <a:cubicBezTo>
                  <a:pt x="88" y="195"/>
                  <a:pt x="88" y="195"/>
                  <a:pt x="88" y="195"/>
                </a:cubicBezTo>
                <a:cubicBezTo>
                  <a:pt x="89" y="195"/>
                  <a:pt x="90" y="195"/>
                  <a:pt x="90" y="193"/>
                </a:cubicBezTo>
                <a:cubicBezTo>
                  <a:pt x="91" y="187"/>
                  <a:pt x="91" y="187"/>
                  <a:pt x="91" y="187"/>
                </a:cubicBezTo>
                <a:cubicBezTo>
                  <a:pt x="94" y="187"/>
                  <a:pt x="96" y="188"/>
                  <a:pt x="99" y="188"/>
                </a:cubicBezTo>
                <a:cubicBezTo>
                  <a:pt x="101" y="188"/>
                  <a:pt x="104" y="187"/>
                  <a:pt x="106" y="187"/>
                </a:cubicBezTo>
                <a:cubicBezTo>
                  <a:pt x="107" y="193"/>
                  <a:pt x="107" y="193"/>
                  <a:pt x="107" y="193"/>
                </a:cubicBezTo>
                <a:cubicBezTo>
                  <a:pt x="108" y="195"/>
                  <a:pt x="109" y="195"/>
                  <a:pt x="110" y="195"/>
                </a:cubicBezTo>
                <a:cubicBezTo>
                  <a:pt x="110" y="195"/>
                  <a:pt x="110" y="195"/>
                  <a:pt x="110" y="195"/>
                </a:cubicBezTo>
                <a:cubicBezTo>
                  <a:pt x="113" y="195"/>
                  <a:pt x="116" y="194"/>
                  <a:pt x="118" y="194"/>
                </a:cubicBezTo>
                <a:cubicBezTo>
                  <a:pt x="120" y="194"/>
                  <a:pt x="120" y="193"/>
                  <a:pt x="120" y="191"/>
                </a:cubicBezTo>
                <a:cubicBezTo>
                  <a:pt x="119" y="185"/>
                  <a:pt x="119" y="185"/>
                  <a:pt x="119" y="185"/>
                </a:cubicBezTo>
                <a:cubicBezTo>
                  <a:pt x="124" y="184"/>
                  <a:pt x="129" y="183"/>
                  <a:pt x="134" y="181"/>
                </a:cubicBezTo>
                <a:cubicBezTo>
                  <a:pt x="137" y="186"/>
                  <a:pt x="137" y="186"/>
                  <a:pt x="137" y="186"/>
                </a:cubicBezTo>
                <a:cubicBezTo>
                  <a:pt x="137" y="187"/>
                  <a:pt x="138" y="187"/>
                  <a:pt x="139" y="187"/>
                </a:cubicBezTo>
                <a:cubicBezTo>
                  <a:pt x="139" y="187"/>
                  <a:pt x="139" y="187"/>
                  <a:pt x="140" y="187"/>
                </a:cubicBezTo>
                <a:cubicBezTo>
                  <a:pt x="142" y="186"/>
                  <a:pt x="145" y="185"/>
                  <a:pt x="147" y="183"/>
                </a:cubicBezTo>
                <a:cubicBezTo>
                  <a:pt x="148" y="183"/>
                  <a:pt x="149" y="181"/>
                  <a:pt x="148" y="180"/>
                </a:cubicBezTo>
                <a:cubicBezTo>
                  <a:pt x="146" y="175"/>
                  <a:pt x="146" y="175"/>
                  <a:pt x="146" y="175"/>
                </a:cubicBezTo>
                <a:cubicBezTo>
                  <a:pt x="150" y="172"/>
                  <a:pt x="154" y="169"/>
                  <a:pt x="158" y="166"/>
                </a:cubicBezTo>
                <a:cubicBezTo>
                  <a:pt x="162" y="170"/>
                  <a:pt x="162" y="170"/>
                  <a:pt x="162" y="170"/>
                </a:cubicBezTo>
                <a:cubicBezTo>
                  <a:pt x="163" y="171"/>
                  <a:pt x="163" y="171"/>
                  <a:pt x="164" y="171"/>
                </a:cubicBezTo>
                <a:cubicBezTo>
                  <a:pt x="165" y="171"/>
                  <a:pt x="165" y="171"/>
                  <a:pt x="166" y="170"/>
                </a:cubicBezTo>
                <a:cubicBezTo>
                  <a:pt x="168" y="168"/>
                  <a:pt x="170" y="166"/>
                  <a:pt x="172" y="164"/>
                </a:cubicBezTo>
                <a:cubicBezTo>
                  <a:pt x="172" y="163"/>
                  <a:pt x="172" y="162"/>
                  <a:pt x="172" y="161"/>
                </a:cubicBezTo>
                <a:cubicBezTo>
                  <a:pt x="167" y="157"/>
                  <a:pt x="167" y="157"/>
                  <a:pt x="167" y="157"/>
                </a:cubicBezTo>
                <a:cubicBezTo>
                  <a:pt x="171" y="153"/>
                  <a:pt x="174" y="149"/>
                  <a:pt x="176" y="144"/>
                </a:cubicBezTo>
                <a:cubicBezTo>
                  <a:pt x="182" y="147"/>
                  <a:pt x="182" y="147"/>
                  <a:pt x="182" y="147"/>
                </a:cubicBezTo>
                <a:cubicBezTo>
                  <a:pt x="182" y="147"/>
                  <a:pt x="183" y="147"/>
                  <a:pt x="183" y="147"/>
                </a:cubicBezTo>
                <a:cubicBezTo>
                  <a:pt x="184" y="147"/>
                  <a:pt x="185" y="147"/>
                  <a:pt x="185" y="146"/>
                </a:cubicBezTo>
                <a:cubicBezTo>
                  <a:pt x="186" y="144"/>
                  <a:pt x="188" y="141"/>
                  <a:pt x="189" y="139"/>
                </a:cubicBezTo>
                <a:cubicBezTo>
                  <a:pt x="189" y="137"/>
                  <a:pt x="189" y="136"/>
                  <a:pt x="188" y="136"/>
                </a:cubicBezTo>
                <a:cubicBezTo>
                  <a:pt x="182" y="133"/>
                  <a:pt x="182" y="133"/>
                  <a:pt x="182" y="133"/>
                </a:cubicBezTo>
                <a:cubicBezTo>
                  <a:pt x="184" y="128"/>
                  <a:pt x="186" y="123"/>
                  <a:pt x="187" y="118"/>
                </a:cubicBezTo>
                <a:cubicBezTo>
                  <a:pt x="193" y="119"/>
                  <a:pt x="193" y="119"/>
                  <a:pt x="193" y="119"/>
                </a:cubicBezTo>
                <a:cubicBezTo>
                  <a:pt x="194" y="119"/>
                  <a:pt x="194" y="119"/>
                  <a:pt x="194" y="119"/>
                </a:cubicBezTo>
                <a:cubicBezTo>
                  <a:pt x="195" y="119"/>
                  <a:pt x="196" y="118"/>
                  <a:pt x="196" y="117"/>
                </a:cubicBezTo>
                <a:cubicBezTo>
                  <a:pt x="196" y="114"/>
                  <a:pt x="197" y="112"/>
                  <a:pt x="197" y="109"/>
                </a:cubicBezTo>
                <a:cubicBezTo>
                  <a:pt x="197" y="107"/>
                  <a:pt x="197" y="106"/>
                  <a:pt x="195" y="106"/>
                </a:cubicBezTo>
                <a:close/>
              </a:path>
            </a:pathLst>
          </a:custGeom>
          <a:solidFill>
            <a:srgbClr val="17368A"/>
          </a:solidFill>
          <a:ln w="19050" cap="rnd">
            <a:solidFill>
              <a:schemeClr val="accent1"/>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9" name="Freeform 8"/>
          <p:cNvSpPr>
            <a:spLocks/>
          </p:cNvSpPr>
          <p:nvPr/>
        </p:nvSpPr>
        <p:spPr bwMode="auto">
          <a:xfrm>
            <a:off x="8041549" y="2214564"/>
            <a:ext cx="1964254" cy="1846248"/>
          </a:xfrm>
          <a:custGeom>
            <a:avLst/>
            <a:gdLst>
              <a:gd name="T0" fmla="*/ 135 w 146"/>
              <a:gd name="T1" fmla="*/ 77 h 144"/>
              <a:gd name="T2" fmla="*/ 144 w 146"/>
              <a:gd name="T3" fmla="*/ 65 h 144"/>
              <a:gd name="T4" fmla="*/ 143 w 146"/>
              <a:gd name="T5" fmla="*/ 53 h 144"/>
              <a:gd name="T6" fmla="*/ 141 w 146"/>
              <a:gd name="T7" fmla="*/ 51 h 144"/>
              <a:gd name="T8" fmla="*/ 129 w 146"/>
              <a:gd name="T9" fmla="*/ 45 h 144"/>
              <a:gd name="T10" fmla="*/ 135 w 146"/>
              <a:gd name="T11" fmla="*/ 39 h 144"/>
              <a:gd name="T12" fmla="*/ 131 w 146"/>
              <a:gd name="T13" fmla="*/ 27 h 144"/>
              <a:gd name="T14" fmla="*/ 128 w 146"/>
              <a:gd name="T15" fmla="*/ 27 h 144"/>
              <a:gd name="T16" fmla="*/ 113 w 146"/>
              <a:gd name="T17" fmla="*/ 25 h 144"/>
              <a:gd name="T18" fmla="*/ 117 w 146"/>
              <a:gd name="T19" fmla="*/ 14 h 144"/>
              <a:gd name="T20" fmla="*/ 108 w 146"/>
              <a:gd name="T21" fmla="*/ 9 h 144"/>
              <a:gd name="T22" fmla="*/ 101 w 146"/>
              <a:gd name="T23" fmla="*/ 17 h 144"/>
              <a:gd name="T24" fmla="*/ 92 w 146"/>
              <a:gd name="T25" fmla="*/ 13 h 144"/>
              <a:gd name="T26" fmla="*/ 92 w 146"/>
              <a:gd name="T27" fmla="*/ 2 h 144"/>
              <a:gd name="T28" fmla="*/ 82 w 146"/>
              <a:gd name="T29" fmla="*/ 0 h 144"/>
              <a:gd name="T30" fmla="*/ 78 w 146"/>
              <a:gd name="T31" fmla="*/ 10 h 144"/>
              <a:gd name="T32" fmla="*/ 73 w 146"/>
              <a:gd name="T33" fmla="*/ 10 h 144"/>
              <a:gd name="T34" fmla="*/ 66 w 146"/>
              <a:gd name="T35" fmla="*/ 1 h 144"/>
              <a:gd name="T36" fmla="*/ 64 w 146"/>
              <a:gd name="T37" fmla="*/ 0 h 144"/>
              <a:gd name="T38" fmla="*/ 52 w 146"/>
              <a:gd name="T39" fmla="*/ 4 h 144"/>
              <a:gd name="T40" fmla="*/ 45 w 146"/>
              <a:gd name="T41" fmla="*/ 17 h 144"/>
              <a:gd name="T42" fmla="*/ 38 w 146"/>
              <a:gd name="T43" fmla="*/ 8 h 144"/>
              <a:gd name="T44" fmla="*/ 29 w 146"/>
              <a:gd name="T45" fmla="*/ 14 h 144"/>
              <a:gd name="T46" fmla="*/ 33 w 146"/>
              <a:gd name="T47" fmla="*/ 25 h 144"/>
              <a:gd name="T48" fmla="*/ 18 w 146"/>
              <a:gd name="T49" fmla="*/ 27 h 144"/>
              <a:gd name="T50" fmla="*/ 15 w 146"/>
              <a:gd name="T51" fmla="*/ 27 h 144"/>
              <a:gd name="T52" fmla="*/ 10 w 146"/>
              <a:gd name="T53" fmla="*/ 38 h 144"/>
              <a:gd name="T54" fmla="*/ 14 w 146"/>
              <a:gd name="T55" fmla="*/ 52 h 144"/>
              <a:gd name="T56" fmla="*/ 5 w 146"/>
              <a:gd name="T57" fmla="*/ 51 h 144"/>
              <a:gd name="T58" fmla="*/ 3 w 146"/>
              <a:gd name="T59" fmla="*/ 53 h 144"/>
              <a:gd name="T60" fmla="*/ 2 w 146"/>
              <a:gd name="T61" fmla="*/ 65 h 144"/>
              <a:gd name="T62" fmla="*/ 11 w 146"/>
              <a:gd name="T63" fmla="*/ 77 h 144"/>
              <a:gd name="T64" fmla="*/ 1 w 146"/>
              <a:gd name="T65" fmla="*/ 81 h 144"/>
              <a:gd name="T66" fmla="*/ 5 w 146"/>
              <a:gd name="T67" fmla="*/ 92 h 144"/>
              <a:gd name="T68" fmla="*/ 14 w 146"/>
              <a:gd name="T69" fmla="*/ 91 h 144"/>
              <a:gd name="T70" fmla="*/ 18 w 146"/>
              <a:gd name="T71" fmla="*/ 100 h 144"/>
              <a:gd name="T72" fmla="*/ 10 w 146"/>
              <a:gd name="T73" fmla="*/ 108 h 144"/>
              <a:gd name="T74" fmla="*/ 17 w 146"/>
              <a:gd name="T75" fmla="*/ 117 h 144"/>
              <a:gd name="T76" fmla="*/ 26 w 146"/>
              <a:gd name="T77" fmla="*/ 112 h 144"/>
              <a:gd name="T78" fmla="*/ 28 w 146"/>
              <a:gd name="T79" fmla="*/ 126 h 144"/>
              <a:gd name="T80" fmla="*/ 37 w 146"/>
              <a:gd name="T81" fmla="*/ 135 h 144"/>
              <a:gd name="T82" fmla="*/ 40 w 146"/>
              <a:gd name="T83" fmla="*/ 134 h 144"/>
              <a:gd name="T84" fmla="*/ 53 w 146"/>
              <a:gd name="T85" fmla="*/ 130 h 144"/>
              <a:gd name="T86" fmla="*/ 52 w 146"/>
              <a:gd name="T87" fmla="*/ 139 h 144"/>
              <a:gd name="T88" fmla="*/ 64 w 146"/>
              <a:gd name="T89" fmla="*/ 144 h 144"/>
              <a:gd name="T90" fmla="*/ 66 w 146"/>
              <a:gd name="T91" fmla="*/ 142 h 144"/>
              <a:gd name="T92" fmla="*/ 73 w 146"/>
              <a:gd name="T93" fmla="*/ 134 h 144"/>
              <a:gd name="T94" fmla="*/ 80 w 146"/>
              <a:gd name="T95" fmla="*/ 142 h 144"/>
              <a:gd name="T96" fmla="*/ 82 w 146"/>
              <a:gd name="T97" fmla="*/ 144 h 144"/>
              <a:gd name="T98" fmla="*/ 94 w 146"/>
              <a:gd name="T99" fmla="*/ 139 h 144"/>
              <a:gd name="T100" fmla="*/ 101 w 146"/>
              <a:gd name="T101" fmla="*/ 127 h 144"/>
              <a:gd name="T102" fmla="*/ 108 w 146"/>
              <a:gd name="T103" fmla="*/ 135 h 144"/>
              <a:gd name="T104" fmla="*/ 118 w 146"/>
              <a:gd name="T105" fmla="*/ 130 h 144"/>
              <a:gd name="T106" fmla="*/ 113 w 146"/>
              <a:gd name="T107" fmla="*/ 119 h 144"/>
              <a:gd name="T108" fmla="*/ 128 w 146"/>
              <a:gd name="T109" fmla="*/ 117 h 144"/>
              <a:gd name="T110" fmla="*/ 131 w 146"/>
              <a:gd name="T111" fmla="*/ 116 h 144"/>
              <a:gd name="T112" fmla="*/ 136 w 146"/>
              <a:gd name="T113" fmla="*/ 105 h 144"/>
              <a:gd name="T114" fmla="*/ 132 w 146"/>
              <a:gd name="T115" fmla="*/ 92 h 144"/>
              <a:gd name="T116" fmla="*/ 141 w 146"/>
              <a:gd name="T117" fmla="*/ 92 h 144"/>
              <a:gd name="T118" fmla="*/ 144 w 146"/>
              <a:gd name="T119" fmla="*/ 91 h 144"/>
              <a:gd name="T120" fmla="*/ 144 w 146"/>
              <a:gd name="T121"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144">
                <a:moveTo>
                  <a:pt x="144" y="79"/>
                </a:moveTo>
                <a:cubicBezTo>
                  <a:pt x="135" y="77"/>
                  <a:pt x="135" y="77"/>
                  <a:pt x="135" y="77"/>
                </a:cubicBezTo>
                <a:cubicBezTo>
                  <a:pt x="135" y="73"/>
                  <a:pt x="135" y="70"/>
                  <a:pt x="135" y="67"/>
                </a:cubicBezTo>
                <a:cubicBezTo>
                  <a:pt x="144" y="65"/>
                  <a:pt x="144" y="65"/>
                  <a:pt x="144" y="65"/>
                </a:cubicBezTo>
                <a:cubicBezTo>
                  <a:pt x="145" y="65"/>
                  <a:pt x="146" y="64"/>
                  <a:pt x="145" y="62"/>
                </a:cubicBezTo>
                <a:cubicBezTo>
                  <a:pt x="145" y="59"/>
                  <a:pt x="144" y="56"/>
                  <a:pt x="143" y="53"/>
                </a:cubicBezTo>
                <a:cubicBezTo>
                  <a:pt x="143" y="52"/>
                  <a:pt x="142" y="51"/>
                  <a:pt x="141" y="51"/>
                </a:cubicBezTo>
                <a:cubicBezTo>
                  <a:pt x="141" y="51"/>
                  <a:pt x="141" y="51"/>
                  <a:pt x="141" y="51"/>
                </a:cubicBezTo>
                <a:cubicBezTo>
                  <a:pt x="132" y="53"/>
                  <a:pt x="132" y="53"/>
                  <a:pt x="132" y="53"/>
                </a:cubicBezTo>
                <a:cubicBezTo>
                  <a:pt x="131" y="50"/>
                  <a:pt x="130" y="47"/>
                  <a:pt x="129" y="45"/>
                </a:cubicBezTo>
                <a:cubicBezTo>
                  <a:pt x="129" y="44"/>
                  <a:pt x="128" y="44"/>
                  <a:pt x="128" y="44"/>
                </a:cubicBezTo>
                <a:cubicBezTo>
                  <a:pt x="135" y="39"/>
                  <a:pt x="135" y="39"/>
                  <a:pt x="135" y="39"/>
                </a:cubicBezTo>
                <a:cubicBezTo>
                  <a:pt x="136" y="38"/>
                  <a:pt x="137" y="37"/>
                  <a:pt x="136" y="36"/>
                </a:cubicBezTo>
                <a:cubicBezTo>
                  <a:pt x="134" y="33"/>
                  <a:pt x="133" y="30"/>
                  <a:pt x="131" y="27"/>
                </a:cubicBezTo>
                <a:cubicBezTo>
                  <a:pt x="130" y="27"/>
                  <a:pt x="130" y="27"/>
                  <a:pt x="129" y="27"/>
                </a:cubicBezTo>
                <a:cubicBezTo>
                  <a:pt x="128" y="27"/>
                  <a:pt x="128" y="27"/>
                  <a:pt x="128" y="27"/>
                </a:cubicBezTo>
                <a:cubicBezTo>
                  <a:pt x="120" y="32"/>
                  <a:pt x="120" y="32"/>
                  <a:pt x="120" y="32"/>
                </a:cubicBezTo>
                <a:cubicBezTo>
                  <a:pt x="118" y="29"/>
                  <a:pt x="116" y="27"/>
                  <a:pt x="113" y="25"/>
                </a:cubicBezTo>
                <a:cubicBezTo>
                  <a:pt x="118" y="17"/>
                  <a:pt x="118" y="17"/>
                  <a:pt x="118" y="17"/>
                </a:cubicBezTo>
                <a:cubicBezTo>
                  <a:pt x="119" y="16"/>
                  <a:pt x="118" y="15"/>
                  <a:pt x="117" y="14"/>
                </a:cubicBezTo>
                <a:cubicBezTo>
                  <a:pt x="115" y="12"/>
                  <a:pt x="112" y="10"/>
                  <a:pt x="109" y="9"/>
                </a:cubicBezTo>
                <a:cubicBezTo>
                  <a:pt x="109" y="9"/>
                  <a:pt x="108" y="9"/>
                  <a:pt x="108" y="9"/>
                </a:cubicBezTo>
                <a:cubicBezTo>
                  <a:pt x="107" y="9"/>
                  <a:pt x="107" y="9"/>
                  <a:pt x="106" y="10"/>
                </a:cubicBezTo>
                <a:cubicBezTo>
                  <a:pt x="101" y="17"/>
                  <a:pt x="101" y="17"/>
                  <a:pt x="101" y="17"/>
                </a:cubicBezTo>
                <a:cubicBezTo>
                  <a:pt x="99" y="15"/>
                  <a:pt x="96" y="14"/>
                  <a:pt x="93" y="13"/>
                </a:cubicBezTo>
                <a:cubicBezTo>
                  <a:pt x="93" y="13"/>
                  <a:pt x="92" y="13"/>
                  <a:pt x="92" y="13"/>
                </a:cubicBezTo>
                <a:cubicBezTo>
                  <a:pt x="94" y="4"/>
                  <a:pt x="94" y="4"/>
                  <a:pt x="94" y="4"/>
                </a:cubicBezTo>
                <a:cubicBezTo>
                  <a:pt x="94" y="3"/>
                  <a:pt x="93" y="2"/>
                  <a:pt x="92" y="2"/>
                </a:cubicBezTo>
                <a:cubicBezTo>
                  <a:pt x="89" y="1"/>
                  <a:pt x="86" y="0"/>
                  <a:pt x="82" y="0"/>
                </a:cubicBezTo>
                <a:cubicBezTo>
                  <a:pt x="82" y="0"/>
                  <a:pt x="82" y="0"/>
                  <a:pt x="82" y="0"/>
                </a:cubicBezTo>
                <a:cubicBezTo>
                  <a:pt x="81" y="0"/>
                  <a:pt x="80" y="0"/>
                  <a:pt x="80" y="2"/>
                </a:cubicBezTo>
                <a:cubicBezTo>
                  <a:pt x="78" y="10"/>
                  <a:pt x="78" y="10"/>
                  <a:pt x="78" y="10"/>
                </a:cubicBezTo>
                <a:cubicBezTo>
                  <a:pt x="76" y="10"/>
                  <a:pt x="75" y="10"/>
                  <a:pt x="73" y="10"/>
                </a:cubicBezTo>
                <a:cubicBezTo>
                  <a:pt x="73" y="10"/>
                  <a:pt x="73" y="10"/>
                  <a:pt x="73" y="10"/>
                </a:cubicBezTo>
                <a:cubicBezTo>
                  <a:pt x="71" y="10"/>
                  <a:pt x="70" y="10"/>
                  <a:pt x="68" y="10"/>
                </a:cubicBezTo>
                <a:cubicBezTo>
                  <a:pt x="66" y="1"/>
                  <a:pt x="66" y="1"/>
                  <a:pt x="66" y="1"/>
                </a:cubicBezTo>
                <a:cubicBezTo>
                  <a:pt x="66" y="0"/>
                  <a:pt x="65" y="0"/>
                  <a:pt x="64" y="0"/>
                </a:cubicBezTo>
                <a:cubicBezTo>
                  <a:pt x="64" y="0"/>
                  <a:pt x="64" y="0"/>
                  <a:pt x="64" y="0"/>
                </a:cubicBezTo>
                <a:cubicBezTo>
                  <a:pt x="60" y="0"/>
                  <a:pt x="57" y="1"/>
                  <a:pt x="54" y="2"/>
                </a:cubicBezTo>
                <a:cubicBezTo>
                  <a:pt x="53" y="2"/>
                  <a:pt x="52" y="3"/>
                  <a:pt x="52" y="4"/>
                </a:cubicBezTo>
                <a:cubicBezTo>
                  <a:pt x="54" y="13"/>
                  <a:pt x="54" y="13"/>
                  <a:pt x="54" y="13"/>
                </a:cubicBezTo>
                <a:cubicBezTo>
                  <a:pt x="51" y="14"/>
                  <a:pt x="48" y="15"/>
                  <a:pt x="45" y="17"/>
                </a:cubicBezTo>
                <a:cubicBezTo>
                  <a:pt x="40" y="9"/>
                  <a:pt x="40" y="9"/>
                  <a:pt x="40" y="9"/>
                </a:cubicBezTo>
                <a:cubicBezTo>
                  <a:pt x="39" y="9"/>
                  <a:pt x="39" y="8"/>
                  <a:pt x="38" y="8"/>
                </a:cubicBezTo>
                <a:cubicBezTo>
                  <a:pt x="38" y="8"/>
                  <a:pt x="37" y="8"/>
                  <a:pt x="37" y="9"/>
                </a:cubicBezTo>
                <a:cubicBezTo>
                  <a:pt x="34" y="10"/>
                  <a:pt x="31" y="12"/>
                  <a:pt x="29" y="14"/>
                </a:cubicBezTo>
                <a:cubicBezTo>
                  <a:pt x="28" y="15"/>
                  <a:pt x="27" y="16"/>
                  <a:pt x="28" y="17"/>
                </a:cubicBezTo>
                <a:cubicBezTo>
                  <a:pt x="33" y="25"/>
                  <a:pt x="33" y="25"/>
                  <a:pt x="33" y="25"/>
                </a:cubicBezTo>
                <a:cubicBezTo>
                  <a:pt x="30" y="27"/>
                  <a:pt x="28" y="29"/>
                  <a:pt x="26" y="31"/>
                </a:cubicBezTo>
                <a:cubicBezTo>
                  <a:pt x="18" y="27"/>
                  <a:pt x="18" y="27"/>
                  <a:pt x="18" y="27"/>
                </a:cubicBezTo>
                <a:cubicBezTo>
                  <a:pt x="18" y="26"/>
                  <a:pt x="17" y="26"/>
                  <a:pt x="17" y="26"/>
                </a:cubicBezTo>
                <a:cubicBezTo>
                  <a:pt x="16" y="26"/>
                  <a:pt x="16" y="27"/>
                  <a:pt x="15" y="27"/>
                </a:cubicBezTo>
                <a:cubicBezTo>
                  <a:pt x="13" y="30"/>
                  <a:pt x="11" y="33"/>
                  <a:pt x="10" y="35"/>
                </a:cubicBezTo>
                <a:cubicBezTo>
                  <a:pt x="9" y="36"/>
                  <a:pt x="9" y="38"/>
                  <a:pt x="10" y="38"/>
                </a:cubicBezTo>
                <a:cubicBezTo>
                  <a:pt x="18" y="44"/>
                  <a:pt x="18" y="44"/>
                  <a:pt x="18" y="44"/>
                </a:cubicBezTo>
                <a:cubicBezTo>
                  <a:pt x="16" y="46"/>
                  <a:pt x="15" y="49"/>
                  <a:pt x="14" y="52"/>
                </a:cubicBezTo>
                <a:cubicBezTo>
                  <a:pt x="14" y="52"/>
                  <a:pt x="14" y="52"/>
                  <a:pt x="14" y="53"/>
                </a:cubicBezTo>
                <a:cubicBezTo>
                  <a:pt x="5" y="51"/>
                  <a:pt x="5" y="51"/>
                  <a:pt x="5" y="51"/>
                </a:cubicBezTo>
                <a:cubicBezTo>
                  <a:pt x="5" y="51"/>
                  <a:pt x="5" y="51"/>
                  <a:pt x="5" y="51"/>
                </a:cubicBezTo>
                <a:cubicBezTo>
                  <a:pt x="4" y="51"/>
                  <a:pt x="3" y="52"/>
                  <a:pt x="3" y="53"/>
                </a:cubicBezTo>
                <a:cubicBezTo>
                  <a:pt x="2" y="56"/>
                  <a:pt x="1" y="59"/>
                  <a:pt x="1" y="62"/>
                </a:cubicBezTo>
                <a:cubicBezTo>
                  <a:pt x="0" y="64"/>
                  <a:pt x="1" y="65"/>
                  <a:pt x="2" y="65"/>
                </a:cubicBezTo>
                <a:cubicBezTo>
                  <a:pt x="11" y="67"/>
                  <a:pt x="11" y="67"/>
                  <a:pt x="11" y="67"/>
                </a:cubicBezTo>
                <a:cubicBezTo>
                  <a:pt x="11" y="70"/>
                  <a:pt x="11" y="73"/>
                  <a:pt x="11" y="77"/>
                </a:cubicBezTo>
                <a:cubicBezTo>
                  <a:pt x="2" y="79"/>
                  <a:pt x="2" y="79"/>
                  <a:pt x="2" y="79"/>
                </a:cubicBezTo>
                <a:cubicBezTo>
                  <a:pt x="1" y="79"/>
                  <a:pt x="1" y="80"/>
                  <a:pt x="1" y="81"/>
                </a:cubicBezTo>
                <a:cubicBezTo>
                  <a:pt x="1" y="84"/>
                  <a:pt x="2" y="88"/>
                  <a:pt x="3" y="91"/>
                </a:cubicBezTo>
                <a:cubicBezTo>
                  <a:pt x="3" y="92"/>
                  <a:pt x="4" y="92"/>
                  <a:pt x="5" y="92"/>
                </a:cubicBezTo>
                <a:cubicBezTo>
                  <a:pt x="5" y="92"/>
                  <a:pt x="5" y="92"/>
                  <a:pt x="5" y="92"/>
                </a:cubicBezTo>
                <a:cubicBezTo>
                  <a:pt x="14" y="91"/>
                  <a:pt x="14" y="91"/>
                  <a:pt x="14" y="91"/>
                </a:cubicBezTo>
                <a:cubicBezTo>
                  <a:pt x="15" y="94"/>
                  <a:pt x="16" y="96"/>
                  <a:pt x="17" y="99"/>
                </a:cubicBezTo>
                <a:cubicBezTo>
                  <a:pt x="17" y="99"/>
                  <a:pt x="18" y="100"/>
                  <a:pt x="18" y="100"/>
                </a:cubicBezTo>
                <a:cubicBezTo>
                  <a:pt x="11" y="105"/>
                  <a:pt x="11" y="105"/>
                  <a:pt x="11" y="105"/>
                </a:cubicBezTo>
                <a:cubicBezTo>
                  <a:pt x="10" y="106"/>
                  <a:pt x="9" y="107"/>
                  <a:pt x="10" y="108"/>
                </a:cubicBezTo>
                <a:cubicBezTo>
                  <a:pt x="12" y="111"/>
                  <a:pt x="13" y="114"/>
                  <a:pt x="15" y="116"/>
                </a:cubicBezTo>
                <a:cubicBezTo>
                  <a:pt x="16" y="117"/>
                  <a:pt x="17" y="117"/>
                  <a:pt x="17" y="117"/>
                </a:cubicBezTo>
                <a:cubicBezTo>
                  <a:pt x="18" y="117"/>
                  <a:pt x="18" y="117"/>
                  <a:pt x="18" y="117"/>
                </a:cubicBezTo>
                <a:cubicBezTo>
                  <a:pt x="26" y="112"/>
                  <a:pt x="26" y="112"/>
                  <a:pt x="26" y="112"/>
                </a:cubicBezTo>
                <a:cubicBezTo>
                  <a:pt x="28" y="114"/>
                  <a:pt x="30" y="117"/>
                  <a:pt x="33" y="119"/>
                </a:cubicBezTo>
                <a:cubicBezTo>
                  <a:pt x="28" y="126"/>
                  <a:pt x="28" y="126"/>
                  <a:pt x="28" y="126"/>
                </a:cubicBezTo>
                <a:cubicBezTo>
                  <a:pt x="28" y="127"/>
                  <a:pt x="28" y="129"/>
                  <a:pt x="29" y="129"/>
                </a:cubicBezTo>
                <a:cubicBezTo>
                  <a:pt x="31" y="131"/>
                  <a:pt x="34" y="133"/>
                  <a:pt x="37" y="135"/>
                </a:cubicBezTo>
                <a:cubicBezTo>
                  <a:pt x="37" y="135"/>
                  <a:pt x="38" y="135"/>
                  <a:pt x="38" y="135"/>
                </a:cubicBezTo>
                <a:cubicBezTo>
                  <a:pt x="39" y="135"/>
                  <a:pt x="39" y="135"/>
                  <a:pt x="40" y="134"/>
                </a:cubicBezTo>
                <a:cubicBezTo>
                  <a:pt x="45" y="127"/>
                  <a:pt x="45" y="127"/>
                  <a:pt x="45" y="127"/>
                </a:cubicBezTo>
                <a:cubicBezTo>
                  <a:pt x="48" y="128"/>
                  <a:pt x="50" y="129"/>
                  <a:pt x="53" y="130"/>
                </a:cubicBezTo>
                <a:cubicBezTo>
                  <a:pt x="53" y="130"/>
                  <a:pt x="54" y="130"/>
                  <a:pt x="54" y="131"/>
                </a:cubicBezTo>
                <a:cubicBezTo>
                  <a:pt x="52" y="139"/>
                  <a:pt x="52" y="139"/>
                  <a:pt x="52" y="139"/>
                </a:cubicBezTo>
                <a:cubicBezTo>
                  <a:pt x="52" y="140"/>
                  <a:pt x="53" y="142"/>
                  <a:pt x="54" y="142"/>
                </a:cubicBezTo>
                <a:cubicBezTo>
                  <a:pt x="57" y="143"/>
                  <a:pt x="61" y="143"/>
                  <a:pt x="64" y="144"/>
                </a:cubicBezTo>
                <a:cubicBezTo>
                  <a:pt x="64" y="144"/>
                  <a:pt x="64" y="144"/>
                  <a:pt x="64" y="144"/>
                </a:cubicBezTo>
                <a:cubicBezTo>
                  <a:pt x="65" y="144"/>
                  <a:pt x="66" y="143"/>
                  <a:pt x="66" y="142"/>
                </a:cubicBezTo>
                <a:cubicBezTo>
                  <a:pt x="68" y="133"/>
                  <a:pt x="68" y="133"/>
                  <a:pt x="68" y="133"/>
                </a:cubicBezTo>
                <a:cubicBezTo>
                  <a:pt x="70" y="134"/>
                  <a:pt x="72" y="134"/>
                  <a:pt x="73" y="134"/>
                </a:cubicBezTo>
                <a:cubicBezTo>
                  <a:pt x="75" y="134"/>
                  <a:pt x="76" y="134"/>
                  <a:pt x="78" y="133"/>
                </a:cubicBezTo>
                <a:cubicBezTo>
                  <a:pt x="80" y="142"/>
                  <a:pt x="80" y="142"/>
                  <a:pt x="80" y="142"/>
                </a:cubicBezTo>
                <a:cubicBezTo>
                  <a:pt x="80" y="143"/>
                  <a:pt x="81" y="144"/>
                  <a:pt x="82" y="144"/>
                </a:cubicBezTo>
                <a:cubicBezTo>
                  <a:pt x="82" y="144"/>
                  <a:pt x="82" y="144"/>
                  <a:pt x="82" y="144"/>
                </a:cubicBezTo>
                <a:cubicBezTo>
                  <a:pt x="86" y="143"/>
                  <a:pt x="89" y="143"/>
                  <a:pt x="92" y="142"/>
                </a:cubicBezTo>
                <a:cubicBezTo>
                  <a:pt x="93" y="142"/>
                  <a:pt x="94" y="141"/>
                  <a:pt x="94" y="139"/>
                </a:cubicBezTo>
                <a:cubicBezTo>
                  <a:pt x="92" y="131"/>
                  <a:pt x="92" y="131"/>
                  <a:pt x="92" y="131"/>
                </a:cubicBezTo>
                <a:cubicBezTo>
                  <a:pt x="95" y="130"/>
                  <a:pt x="98" y="129"/>
                  <a:pt x="101" y="127"/>
                </a:cubicBezTo>
                <a:cubicBezTo>
                  <a:pt x="106" y="134"/>
                  <a:pt x="106" y="134"/>
                  <a:pt x="106" y="134"/>
                </a:cubicBezTo>
                <a:cubicBezTo>
                  <a:pt x="107" y="135"/>
                  <a:pt x="107" y="135"/>
                  <a:pt x="108" y="135"/>
                </a:cubicBezTo>
                <a:cubicBezTo>
                  <a:pt x="109" y="135"/>
                  <a:pt x="109" y="135"/>
                  <a:pt x="109" y="135"/>
                </a:cubicBezTo>
                <a:cubicBezTo>
                  <a:pt x="112" y="133"/>
                  <a:pt x="115" y="131"/>
                  <a:pt x="118" y="130"/>
                </a:cubicBezTo>
                <a:cubicBezTo>
                  <a:pt x="118" y="129"/>
                  <a:pt x="119" y="128"/>
                  <a:pt x="118" y="127"/>
                </a:cubicBezTo>
                <a:cubicBezTo>
                  <a:pt x="113" y="119"/>
                  <a:pt x="113" y="119"/>
                  <a:pt x="113" y="119"/>
                </a:cubicBezTo>
                <a:cubicBezTo>
                  <a:pt x="116" y="117"/>
                  <a:pt x="118" y="115"/>
                  <a:pt x="120" y="112"/>
                </a:cubicBezTo>
                <a:cubicBezTo>
                  <a:pt x="128" y="117"/>
                  <a:pt x="128" y="117"/>
                  <a:pt x="128" y="117"/>
                </a:cubicBezTo>
                <a:cubicBezTo>
                  <a:pt x="128" y="117"/>
                  <a:pt x="129" y="117"/>
                  <a:pt x="129" y="117"/>
                </a:cubicBezTo>
                <a:cubicBezTo>
                  <a:pt x="130" y="117"/>
                  <a:pt x="130" y="117"/>
                  <a:pt x="131" y="116"/>
                </a:cubicBezTo>
                <a:cubicBezTo>
                  <a:pt x="133" y="114"/>
                  <a:pt x="135" y="111"/>
                  <a:pt x="136" y="108"/>
                </a:cubicBezTo>
                <a:cubicBezTo>
                  <a:pt x="137" y="107"/>
                  <a:pt x="137" y="106"/>
                  <a:pt x="136" y="105"/>
                </a:cubicBezTo>
                <a:cubicBezTo>
                  <a:pt x="128" y="100"/>
                  <a:pt x="128" y="100"/>
                  <a:pt x="128" y="100"/>
                </a:cubicBezTo>
                <a:cubicBezTo>
                  <a:pt x="130" y="97"/>
                  <a:pt x="131" y="95"/>
                  <a:pt x="132" y="92"/>
                </a:cubicBezTo>
                <a:cubicBezTo>
                  <a:pt x="132" y="92"/>
                  <a:pt x="132" y="91"/>
                  <a:pt x="132" y="91"/>
                </a:cubicBezTo>
                <a:cubicBezTo>
                  <a:pt x="141" y="92"/>
                  <a:pt x="141" y="92"/>
                  <a:pt x="141" y="92"/>
                </a:cubicBezTo>
                <a:cubicBezTo>
                  <a:pt x="141" y="92"/>
                  <a:pt x="141" y="92"/>
                  <a:pt x="141" y="92"/>
                </a:cubicBezTo>
                <a:cubicBezTo>
                  <a:pt x="142" y="92"/>
                  <a:pt x="143" y="92"/>
                  <a:pt x="144" y="91"/>
                </a:cubicBezTo>
                <a:cubicBezTo>
                  <a:pt x="144" y="88"/>
                  <a:pt x="145" y="84"/>
                  <a:pt x="145" y="81"/>
                </a:cubicBezTo>
                <a:cubicBezTo>
                  <a:pt x="146" y="80"/>
                  <a:pt x="145" y="79"/>
                  <a:pt x="144" y="79"/>
                </a:cubicBezTo>
                <a:close/>
              </a:path>
            </a:pathLst>
          </a:custGeom>
          <a:solidFill>
            <a:schemeClr val="accent1">
              <a:lumMod val="50000"/>
            </a:schemeClr>
          </a:solidFill>
          <a:ln w="19050" cap="rnd">
            <a:solidFill>
              <a:schemeClr val="accent5"/>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0" name="Freeform 6"/>
          <p:cNvSpPr>
            <a:spLocks/>
          </p:cNvSpPr>
          <p:nvPr/>
        </p:nvSpPr>
        <p:spPr bwMode="auto">
          <a:xfrm>
            <a:off x="5019424" y="2837182"/>
            <a:ext cx="2194026" cy="2186182"/>
          </a:xfrm>
          <a:custGeom>
            <a:avLst/>
            <a:gdLst>
              <a:gd name="T0" fmla="*/ 189 w 197"/>
              <a:gd name="T1" fmla="*/ 92 h 196"/>
              <a:gd name="T2" fmla="*/ 196 w 197"/>
              <a:gd name="T3" fmla="*/ 80 h 196"/>
              <a:gd name="T4" fmla="*/ 187 w 197"/>
              <a:gd name="T5" fmla="*/ 79 h 196"/>
              <a:gd name="T6" fmla="*/ 189 w 197"/>
              <a:gd name="T7" fmla="*/ 58 h 196"/>
              <a:gd name="T8" fmla="*/ 183 w 197"/>
              <a:gd name="T9" fmla="*/ 50 h 196"/>
              <a:gd name="T10" fmla="*/ 172 w 197"/>
              <a:gd name="T11" fmla="*/ 35 h 196"/>
              <a:gd name="T12" fmla="*/ 165 w 197"/>
              <a:gd name="T13" fmla="*/ 26 h 196"/>
              <a:gd name="T14" fmla="*/ 147 w 197"/>
              <a:gd name="T15" fmla="*/ 21 h 196"/>
              <a:gd name="T16" fmla="*/ 141 w 197"/>
              <a:gd name="T17" fmla="*/ 9 h 196"/>
              <a:gd name="T18" fmla="*/ 135 w 197"/>
              <a:gd name="T19" fmla="*/ 15 h 196"/>
              <a:gd name="T20" fmla="*/ 122 w 197"/>
              <a:gd name="T21" fmla="*/ 4 h 196"/>
              <a:gd name="T22" fmla="*/ 111 w 197"/>
              <a:gd name="T23" fmla="*/ 0 h 196"/>
              <a:gd name="T24" fmla="*/ 98 w 197"/>
              <a:gd name="T25" fmla="*/ 8 h 196"/>
              <a:gd name="T26" fmla="*/ 98 w 197"/>
              <a:gd name="T27" fmla="*/ 8 h 196"/>
              <a:gd name="T28" fmla="*/ 92 w 197"/>
              <a:gd name="T29" fmla="*/ 2 h 196"/>
              <a:gd name="T30" fmla="*/ 81 w 197"/>
              <a:gd name="T31" fmla="*/ 1 h 196"/>
              <a:gd name="T32" fmla="*/ 65 w 197"/>
              <a:gd name="T33" fmla="*/ 14 h 196"/>
              <a:gd name="T34" fmla="*/ 59 w 197"/>
              <a:gd name="T35" fmla="*/ 7 h 196"/>
              <a:gd name="T36" fmla="*/ 53 w 197"/>
              <a:gd name="T37" fmla="*/ 20 h 196"/>
              <a:gd name="T38" fmla="*/ 35 w 197"/>
              <a:gd name="T39" fmla="*/ 23 h 196"/>
              <a:gd name="T40" fmla="*/ 27 w 197"/>
              <a:gd name="T41" fmla="*/ 33 h 196"/>
              <a:gd name="T42" fmla="*/ 16 w 197"/>
              <a:gd name="T43" fmla="*/ 47 h 196"/>
              <a:gd name="T44" fmla="*/ 9 w 197"/>
              <a:gd name="T45" fmla="*/ 55 h 196"/>
              <a:gd name="T46" fmla="*/ 13 w 197"/>
              <a:gd name="T47" fmla="*/ 69 h 196"/>
              <a:gd name="T48" fmla="*/ 4 w 197"/>
              <a:gd name="T49" fmla="*/ 75 h 196"/>
              <a:gd name="T50" fmla="*/ 2 w 197"/>
              <a:gd name="T51" fmla="*/ 88 h 196"/>
              <a:gd name="T52" fmla="*/ 2 w 197"/>
              <a:gd name="T53" fmla="*/ 105 h 196"/>
              <a:gd name="T54" fmla="*/ 4 w 197"/>
              <a:gd name="T55" fmla="*/ 118 h 196"/>
              <a:gd name="T56" fmla="*/ 15 w 197"/>
              <a:gd name="T57" fmla="*/ 132 h 196"/>
              <a:gd name="T58" fmla="*/ 12 w 197"/>
              <a:gd name="T59" fmla="*/ 145 h 196"/>
              <a:gd name="T60" fmla="*/ 21 w 197"/>
              <a:gd name="T61" fmla="*/ 144 h 196"/>
              <a:gd name="T62" fmla="*/ 25 w 197"/>
              <a:gd name="T63" fmla="*/ 163 h 196"/>
              <a:gd name="T64" fmla="*/ 34 w 197"/>
              <a:gd name="T65" fmla="*/ 170 h 196"/>
              <a:gd name="T66" fmla="*/ 48 w 197"/>
              <a:gd name="T67" fmla="*/ 180 h 196"/>
              <a:gd name="T68" fmla="*/ 58 w 197"/>
              <a:gd name="T69" fmla="*/ 187 h 196"/>
              <a:gd name="T70" fmla="*/ 70 w 197"/>
              <a:gd name="T71" fmla="*/ 183 h 196"/>
              <a:gd name="T72" fmla="*/ 78 w 197"/>
              <a:gd name="T73" fmla="*/ 194 h 196"/>
              <a:gd name="T74" fmla="*/ 89 w 197"/>
              <a:gd name="T75" fmla="*/ 194 h 196"/>
              <a:gd name="T76" fmla="*/ 105 w 197"/>
              <a:gd name="T77" fmla="*/ 188 h 196"/>
              <a:gd name="T78" fmla="*/ 108 w 197"/>
              <a:gd name="T79" fmla="*/ 196 h 196"/>
              <a:gd name="T80" fmla="*/ 118 w 197"/>
              <a:gd name="T81" fmla="*/ 186 h 196"/>
              <a:gd name="T82" fmla="*/ 137 w 197"/>
              <a:gd name="T83" fmla="*/ 189 h 196"/>
              <a:gd name="T84" fmla="*/ 147 w 197"/>
              <a:gd name="T85" fmla="*/ 182 h 196"/>
              <a:gd name="T86" fmla="*/ 161 w 197"/>
              <a:gd name="T87" fmla="*/ 172 h 196"/>
              <a:gd name="T88" fmla="*/ 171 w 197"/>
              <a:gd name="T89" fmla="*/ 166 h 196"/>
              <a:gd name="T90" fmla="*/ 176 w 197"/>
              <a:gd name="T91" fmla="*/ 146 h 196"/>
              <a:gd name="T92" fmla="*/ 184 w 197"/>
              <a:gd name="T93" fmla="*/ 148 h 196"/>
              <a:gd name="T94" fmla="*/ 182 w 197"/>
              <a:gd name="T95" fmla="*/ 134 h 196"/>
              <a:gd name="T96" fmla="*/ 193 w 197"/>
              <a:gd name="T97" fmla="*/ 121 h 196"/>
              <a:gd name="T98" fmla="*/ 197 w 197"/>
              <a:gd name="T99" fmla="*/ 11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7" h="196">
                <a:moveTo>
                  <a:pt x="195" y="108"/>
                </a:moveTo>
                <a:cubicBezTo>
                  <a:pt x="189" y="107"/>
                  <a:pt x="189" y="107"/>
                  <a:pt x="189" y="107"/>
                </a:cubicBezTo>
                <a:cubicBezTo>
                  <a:pt x="190" y="102"/>
                  <a:pt x="190" y="97"/>
                  <a:pt x="189" y="92"/>
                </a:cubicBezTo>
                <a:cubicBezTo>
                  <a:pt x="195" y="91"/>
                  <a:pt x="195" y="91"/>
                  <a:pt x="195" y="91"/>
                </a:cubicBezTo>
                <a:cubicBezTo>
                  <a:pt x="197" y="90"/>
                  <a:pt x="197" y="89"/>
                  <a:pt x="197" y="88"/>
                </a:cubicBezTo>
                <a:cubicBezTo>
                  <a:pt x="197" y="85"/>
                  <a:pt x="197" y="83"/>
                  <a:pt x="196" y="80"/>
                </a:cubicBezTo>
                <a:cubicBezTo>
                  <a:pt x="196" y="79"/>
                  <a:pt x="195" y="78"/>
                  <a:pt x="194" y="78"/>
                </a:cubicBezTo>
                <a:cubicBezTo>
                  <a:pt x="194" y="78"/>
                  <a:pt x="194" y="78"/>
                  <a:pt x="194" y="78"/>
                </a:cubicBezTo>
                <a:cubicBezTo>
                  <a:pt x="187" y="79"/>
                  <a:pt x="187" y="79"/>
                  <a:pt x="187" y="79"/>
                </a:cubicBezTo>
                <a:cubicBezTo>
                  <a:pt x="186" y="74"/>
                  <a:pt x="185" y="69"/>
                  <a:pt x="183" y="64"/>
                </a:cubicBezTo>
                <a:cubicBezTo>
                  <a:pt x="188" y="61"/>
                  <a:pt x="188" y="61"/>
                  <a:pt x="188" y="61"/>
                </a:cubicBezTo>
                <a:cubicBezTo>
                  <a:pt x="189" y="61"/>
                  <a:pt x="190" y="59"/>
                  <a:pt x="189" y="58"/>
                </a:cubicBezTo>
                <a:cubicBezTo>
                  <a:pt x="188" y="56"/>
                  <a:pt x="187" y="53"/>
                  <a:pt x="186" y="51"/>
                </a:cubicBezTo>
                <a:cubicBezTo>
                  <a:pt x="185" y="50"/>
                  <a:pt x="184" y="49"/>
                  <a:pt x="184" y="49"/>
                </a:cubicBezTo>
                <a:cubicBezTo>
                  <a:pt x="183" y="49"/>
                  <a:pt x="183" y="50"/>
                  <a:pt x="183" y="50"/>
                </a:cubicBezTo>
                <a:cubicBezTo>
                  <a:pt x="177" y="52"/>
                  <a:pt x="177" y="52"/>
                  <a:pt x="177" y="52"/>
                </a:cubicBezTo>
                <a:cubicBezTo>
                  <a:pt x="174" y="48"/>
                  <a:pt x="171" y="44"/>
                  <a:pt x="168" y="40"/>
                </a:cubicBezTo>
                <a:cubicBezTo>
                  <a:pt x="172" y="35"/>
                  <a:pt x="172" y="35"/>
                  <a:pt x="172" y="35"/>
                </a:cubicBezTo>
                <a:cubicBezTo>
                  <a:pt x="173" y="35"/>
                  <a:pt x="173" y="33"/>
                  <a:pt x="173" y="32"/>
                </a:cubicBezTo>
                <a:cubicBezTo>
                  <a:pt x="171" y="30"/>
                  <a:pt x="169" y="28"/>
                  <a:pt x="167" y="26"/>
                </a:cubicBezTo>
                <a:cubicBezTo>
                  <a:pt x="166" y="26"/>
                  <a:pt x="166" y="26"/>
                  <a:pt x="165" y="26"/>
                </a:cubicBezTo>
                <a:cubicBezTo>
                  <a:pt x="164" y="26"/>
                  <a:pt x="164" y="26"/>
                  <a:pt x="163" y="26"/>
                </a:cubicBezTo>
                <a:cubicBezTo>
                  <a:pt x="159" y="30"/>
                  <a:pt x="159" y="30"/>
                  <a:pt x="159" y="30"/>
                </a:cubicBezTo>
                <a:cubicBezTo>
                  <a:pt x="155" y="27"/>
                  <a:pt x="151" y="24"/>
                  <a:pt x="147" y="21"/>
                </a:cubicBezTo>
                <a:cubicBezTo>
                  <a:pt x="150" y="16"/>
                  <a:pt x="150" y="16"/>
                  <a:pt x="150" y="16"/>
                </a:cubicBezTo>
                <a:cubicBezTo>
                  <a:pt x="150" y="15"/>
                  <a:pt x="150" y="13"/>
                  <a:pt x="149" y="13"/>
                </a:cubicBezTo>
                <a:cubicBezTo>
                  <a:pt x="146" y="12"/>
                  <a:pt x="144" y="10"/>
                  <a:pt x="141" y="9"/>
                </a:cubicBezTo>
                <a:cubicBezTo>
                  <a:pt x="141" y="9"/>
                  <a:pt x="140" y="9"/>
                  <a:pt x="140" y="9"/>
                </a:cubicBezTo>
                <a:cubicBezTo>
                  <a:pt x="139" y="9"/>
                  <a:pt x="139" y="9"/>
                  <a:pt x="138" y="10"/>
                </a:cubicBezTo>
                <a:cubicBezTo>
                  <a:pt x="135" y="15"/>
                  <a:pt x="135" y="15"/>
                  <a:pt x="135" y="15"/>
                </a:cubicBezTo>
                <a:cubicBezTo>
                  <a:pt x="133" y="14"/>
                  <a:pt x="130" y="13"/>
                  <a:pt x="128" y="13"/>
                </a:cubicBezTo>
                <a:cubicBezTo>
                  <a:pt x="126" y="12"/>
                  <a:pt x="123" y="11"/>
                  <a:pt x="121" y="10"/>
                </a:cubicBezTo>
                <a:cubicBezTo>
                  <a:pt x="122" y="4"/>
                  <a:pt x="122" y="4"/>
                  <a:pt x="122" y="4"/>
                </a:cubicBezTo>
                <a:cubicBezTo>
                  <a:pt x="122" y="3"/>
                  <a:pt x="121" y="2"/>
                  <a:pt x="120" y="2"/>
                </a:cubicBezTo>
                <a:cubicBezTo>
                  <a:pt x="117" y="1"/>
                  <a:pt x="114" y="1"/>
                  <a:pt x="111" y="0"/>
                </a:cubicBezTo>
                <a:cubicBezTo>
                  <a:pt x="111" y="0"/>
                  <a:pt x="111" y="0"/>
                  <a:pt x="111" y="0"/>
                </a:cubicBezTo>
                <a:cubicBezTo>
                  <a:pt x="110" y="0"/>
                  <a:pt x="109" y="1"/>
                  <a:pt x="109" y="2"/>
                </a:cubicBezTo>
                <a:cubicBezTo>
                  <a:pt x="108" y="8"/>
                  <a:pt x="108" y="8"/>
                  <a:pt x="108" y="8"/>
                </a:cubicBezTo>
                <a:cubicBezTo>
                  <a:pt x="105" y="8"/>
                  <a:pt x="102" y="8"/>
                  <a:pt x="98" y="8"/>
                </a:cubicBezTo>
                <a:cubicBezTo>
                  <a:pt x="98" y="9"/>
                  <a:pt x="98" y="9"/>
                  <a:pt x="98" y="9"/>
                </a:cubicBezTo>
                <a:cubicBezTo>
                  <a:pt x="98" y="9"/>
                  <a:pt x="98" y="9"/>
                  <a:pt x="98" y="9"/>
                </a:cubicBezTo>
                <a:cubicBezTo>
                  <a:pt x="98" y="8"/>
                  <a:pt x="98" y="8"/>
                  <a:pt x="98" y="8"/>
                </a:cubicBezTo>
                <a:cubicBezTo>
                  <a:pt x="98" y="8"/>
                  <a:pt x="98" y="8"/>
                  <a:pt x="98" y="8"/>
                </a:cubicBezTo>
                <a:cubicBezTo>
                  <a:pt x="96" y="8"/>
                  <a:pt x="95" y="8"/>
                  <a:pt x="93" y="8"/>
                </a:cubicBezTo>
                <a:cubicBezTo>
                  <a:pt x="92" y="2"/>
                  <a:pt x="92" y="2"/>
                  <a:pt x="92" y="2"/>
                </a:cubicBezTo>
                <a:cubicBezTo>
                  <a:pt x="91" y="1"/>
                  <a:pt x="90" y="0"/>
                  <a:pt x="89" y="0"/>
                </a:cubicBezTo>
                <a:cubicBezTo>
                  <a:pt x="89" y="0"/>
                  <a:pt x="89" y="0"/>
                  <a:pt x="89" y="0"/>
                </a:cubicBezTo>
                <a:cubicBezTo>
                  <a:pt x="86" y="0"/>
                  <a:pt x="83" y="0"/>
                  <a:pt x="81" y="1"/>
                </a:cubicBezTo>
                <a:cubicBezTo>
                  <a:pt x="79" y="1"/>
                  <a:pt x="79" y="2"/>
                  <a:pt x="79" y="3"/>
                </a:cubicBezTo>
                <a:cubicBezTo>
                  <a:pt x="80" y="10"/>
                  <a:pt x="80" y="10"/>
                  <a:pt x="80" y="10"/>
                </a:cubicBezTo>
                <a:cubicBezTo>
                  <a:pt x="75" y="11"/>
                  <a:pt x="70" y="12"/>
                  <a:pt x="65" y="14"/>
                </a:cubicBezTo>
                <a:cubicBezTo>
                  <a:pt x="62" y="8"/>
                  <a:pt x="62" y="8"/>
                  <a:pt x="62" y="8"/>
                </a:cubicBezTo>
                <a:cubicBezTo>
                  <a:pt x="62" y="8"/>
                  <a:pt x="61" y="7"/>
                  <a:pt x="60" y="7"/>
                </a:cubicBezTo>
                <a:cubicBezTo>
                  <a:pt x="60" y="7"/>
                  <a:pt x="59" y="7"/>
                  <a:pt x="59" y="7"/>
                </a:cubicBezTo>
                <a:cubicBezTo>
                  <a:pt x="57" y="8"/>
                  <a:pt x="54" y="10"/>
                  <a:pt x="52" y="11"/>
                </a:cubicBezTo>
                <a:cubicBezTo>
                  <a:pt x="50" y="12"/>
                  <a:pt x="50" y="13"/>
                  <a:pt x="51" y="14"/>
                </a:cubicBezTo>
                <a:cubicBezTo>
                  <a:pt x="53" y="20"/>
                  <a:pt x="53" y="20"/>
                  <a:pt x="53" y="20"/>
                </a:cubicBezTo>
                <a:cubicBezTo>
                  <a:pt x="49" y="22"/>
                  <a:pt x="45" y="25"/>
                  <a:pt x="41" y="28"/>
                </a:cubicBezTo>
                <a:cubicBezTo>
                  <a:pt x="36" y="24"/>
                  <a:pt x="36" y="24"/>
                  <a:pt x="36" y="24"/>
                </a:cubicBezTo>
                <a:cubicBezTo>
                  <a:pt x="36" y="24"/>
                  <a:pt x="35" y="23"/>
                  <a:pt x="35" y="23"/>
                </a:cubicBezTo>
                <a:cubicBezTo>
                  <a:pt x="34" y="23"/>
                  <a:pt x="33" y="24"/>
                  <a:pt x="33" y="24"/>
                </a:cubicBezTo>
                <a:cubicBezTo>
                  <a:pt x="31" y="26"/>
                  <a:pt x="29" y="28"/>
                  <a:pt x="27" y="30"/>
                </a:cubicBezTo>
                <a:cubicBezTo>
                  <a:pt x="26" y="31"/>
                  <a:pt x="26" y="32"/>
                  <a:pt x="27" y="33"/>
                </a:cubicBezTo>
                <a:cubicBezTo>
                  <a:pt x="31" y="38"/>
                  <a:pt x="31" y="38"/>
                  <a:pt x="31" y="38"/>
                </a:cubicBezTo>
                <a:cubicBezTo>
                  <a:pt x="28" y="41"/>
                  <a:pt x="25" y="45"/>
                  <a:pt x="22" y="50"/>
                </a:cubicBezTo>
                <a:cubicBezTo>
                  <a:pt x="16" y="47"/>
                  <a:pt x="16" y="47"/>
                  <a:pt x="16" y="47"/>
                </a:cubicBezTo>
                <a:cubicBezTo>
                  <a:pt x="16" y="47"/>
                  <a:pt x="16" y="47"/>
                  <a:pt x="15" y="47"/>
                </a:cubicBezTo>
                <a:cubicBezTo>
                  <a:pt x="14" y="47"/>
                  <a:pt x="14" y="47"/>
                  <a:pt x="13" y="48"/>
                </a:cubicBezTo>
                <a:cubicBezTo>
                  <a:pt x="12" y="50"/>
                  <a:pt x="11" y="53"/>
                  <a:pt x="9" y="55"/>
                </a:cubicBezTo>
                <a:cubicBezTo>
                  <a:pt x="9" y="56"/>
                  <a:pt x="9" y="58"/>
                  <a:pt x="10" y="58"/>
                </a:cubicBezTo>
                <a:cubicBezTo>
                  <a:pt x="16" y="61"/>
                  <a:pt x="16" y="61"/>
                  <a:pt x="16" y="61"/>
                </a:cubicBezTo>
                <a:cubicBezTo>
                  <a:pt x="15" y="64"/>
                  <a:pt x="14" y="66"/>
                  <a:pt x="13" y="69"/>
                </a:cubicBezTo>
                <a:cubicBezTo>
                  <a:pt x="12" y="71"/>
                  <a:pt x="11" y="73"/>
                  <a:pt x="11" y="76"/>
                </a:cubicBezTo>
                <a:cubicBezTo>
                  <a:pt x="5" y="75"/>
                  <a:pt x="5" y="75"/>
                  <a:pt x="5" y="75"/>
                </a:cubicBezTo>
                <a:cubicBezTo>
                  <a:pt x="4" y="75"/>
                  <a:pt x="4" y="75"/>
                  <a:pt x="4" y="75"/>
                </a:cubicBezTo>
                <a:cubicBezTo>
                  <a:pt x="3" y="75"/>
                  <a:pt x="2" y="76"/>
                  <a:pt x="2" y="77"/>
                </a:cubicBezTo>
                <a:cubicBezTo>
                  <a:pt x="1" y="80"/>
                  <a:pt x="1" y="82"/>
                  <a:pt x="0" y="85"/>
                </a:cubicBezTo>
                <a:cubicBezTo>
                  <a:pt x="0" y="86"/>
                  <a:pt x="1" y="87"/>
                  <a:pt x="2" y="88"/>
                </a:cubicBezTo>
                <a:cubicBezTo>
                  <a:pt x="8" y="89"/>
                  <a:pt x="8" y="89"/>
                  <a:pt x="8" y="89"/>
                </a:cubicBezTo>
                <a:cubicBezTo>
                  <a:pt x="8" y="94"/>
                  <a:pt x="8" y="99"/>
                  <a:pt x="8" y="104"/>
                </a:cubicBezTo>
                <a:cubicBezTo>
                  <a:pt x="2" y="105"/>
                  <a:pt x="2" y="105"/>
                  <a:pt x="2" y="105"/>
                </a:cubicBezTo>
                <a:cubicBezTo>
                  <a:pt x="1" y="105"/>
                  <a:pt x="0" y="106"/>
                  <a:pt x="0" y="108"/>
                </a:cubicBezTo>
                <a:cubicBezTo>
                  <a:pt x="1" y="110"/>
                  <a:pt x="1" y="113"/>
                  <a:pt x="1" y="116"/>
                </a:cubicBezTo>
                <a:cubicBezTo>
                  <a:pt x="2" y="117"/>
                  <a:pt x="3" y="118"/>
                  <a:pt x="4" y="118"/>
                </a:cubicBezTo>
                <a:cubicBezTo>
                  <a:pt x="4" y="118"/>
                  <a:pt x="4" y="118"/>
                  <a:pt x="4" y="118"/>
                </a:cubicBezTo>
                <a:cubicBezTo>
                  <a:pt x="10" y="117"/>
                  <a:pt x="10" y="117"/>
                  <a:pt x="10" y="117"/>
                </a:cubicBezTo>
                <a:cubicBezTo>
                  <a:pt x="11" y="122"/>
                  <a:pt x="13" y="127"/>
                  <a:pt x="15" y="132"/>
                </a:cubicBezTo>
                <a:cubicBezTo>
                  <a:pt x="9" y="135"/>
                  <a:pt x="9" y="135"/>
                  <a:pt x="9" y="135"/>
                </a:cubicBezTo>
                <a:cubicBezTo>
                  <a:pt x="8" y="135"/>
                  <a:pt x="8" y="136"/>
                  <a:pt x="8" y="138"/>
                </a:cubicBezTo>
                <a:cubicBezTo>
                  <a:pt x="9" y="140"/>
                  <a:pt x="11" y="143"/>
                  <a:pt x="12" y="145"/>
                </a:cubicBezTo>
                <a:cubicBezTo>
                  <a:pt x="12" y="146"/>
                  <a:pt x="13" y="146"/>
                  <a:pt x="14" y="146"/>
                </a:cubicBezTo>
                <a:cubicBezTo>
                  <a:pt x="14" y="146"/>
                  <a:pt x="15" y="146"/>
                  <a:pt x="15" y="146"/>
                </a:cubicBezTo>
                <a:cubicBezTo>
                  <a:pt x="21" y="144"/>
                  <a:pt x="21" y="144"/>
                  <a:pt x="21" y="144"/>
                </a:cubicBezTo>
                <a:cubicBezTo>
                  <a:pt x="23" y="148"/>
                  <a:pt x="26" y="152"/>
                  <a:pt x="29" y="156"/>
                </a:cubicBezTo>
                <a:cubicBezTo>
                  <a:pt x="25" y="160"/>
                  <a:pt x="25" y="160"/>
                  <a:pt x="25" y="160"/>
                </a:cubicBezTo>
                <a:cubicBezTo>
                  <a:pt x="24" y="161"/>
                  <a:pt x="24" y="163"/>
                  <a:pt x="25" y="163"/>
                </a:cubicBezTo>
                <a:cubicBezTo>
                  <a:pt x="27" y="166"/>
                  <a:pt x="29" y="168"/>
                  <a:pt x="31" y="170"/>
                </a:cubicBezTo>
                <a:cubicBezTo>
                  <a:pt x="31" y="170"/>
                  <a:pt x="32" y="170"/>
                  <a:pt x="33" y="170"/>
                </a:cubicBezTo>
                <a:cubicBezTo>
                  <a:pt x="33" y="170"/>
                  <a:pt x="34" y="170"/>
                  <a:pt x="34" y="170"/>
                </a:cubicBezTo>
                <a:cubicBezTo>
                  <a:pt x="39" y="165"/>
                  <a:pt x="39" y="165"/>
                  <a:pt x="39" y="165"/>
                </a:cubicBezTo>
                <a:cubicBezTo>
                  <a:pt x="42" y="169"/>
                  <a:pt x="47" y="172"/>
                  <a:pt x="51" y="174"/>
                </a:cubicBezTo>
                <a:cubicBezTo>
                  <a:pt x="48" y="180"/>
                  <a:pt x="48" y="180"/>
                  <a:pt x="48" y="180"/>
                </a:cubicBezTo>
                <a:cubicBezTo>
                  <a:pt x="48" y="181"/>
                  <a:pt x="48" y="182"/>
                  <a:pt x="49" y="183"/>
                </a:cubicBezTo>
                <a:cubicBezTo>
                  <a:pt x="51" y="184"/>
                  <a:pt x="54" y="186"/>
                  <a:pt x="57" y="187"/>
                </a:cubicBezTo>
                <a:cubicBezTo>
                  <a:pt x="57" y="187"/>
                  <a:pt x="57" y="187"/>
                  <a:pt x="58" y="187"/>
                </a:cubicBezTo>
                <a:cubicBezTo>
                  <a:pt x="58" y="187"/>
                  <a:pt x="59" y="187"/>
                  <a:pt x="59" y="186"/>
                </a:cubicBezTo>
                <a:cubicBezTo>
                  <a:pt x="63" y="181"/>
                  <a:pt x="63" y="181"/>
                  <a:pt x="63" y="181"/>
                </a:cubicBezTo>
                <a:cubicBezTo>
                  <a:pt x="65" y="182"/>
                  <a:pt x="67" y="182"/>
                  <a:pt x="70" y="183"/>
                </a:cubicBezTo>
                <a:cubicBezTo>
                  <a:pt x="72" y="184"/>
                  <a:pt x="74" y="185"/>
                  <a:pt x="77" y="185"/>
                </a:cubicBezTo>
                <a:cubicBezTo>
                  <a:pt x="76" y="192"/>
                  <a:pt x="76" y="192"/>
                  <a:pt x="76" y="192"/>
                </a:cubicBezTo>
                <a:cubicBezTo>
                  <a:pt x="76" y="193"/>
                  <a:pt x="76" y="194"/>
                  <a:pt x="78" y="194"/>
                </a:cubicBezTo>
                <a:cubicBezTo>
                  <a:pt x="81" y="195"/>
                  <a:pt x="83" y="195"/>
                  <a:pt x="86" y="196"/>
                </a:cubicBezTo>
                <a:cubicBezTo>
                  <a:pt x="86" y="196"/>
                  <a:pt x="86" y="196"/>
                  <a:pt x="86" y="196"/>
                </a:cubicBezTo>
                <a:cubicBezTo>
                  <a:pt x="87" y="196"/>
                  <a:pt x="88" y="195"/>
                  <a:pt x="89" y="194"/>
                </a:cubicBezTo>
                <a:cubicBezTo>
                  <a:pt x="90" y="188"/>
                  <a:pt x="90" y="188"/>
                  <a:pt x="90" y="188"/>
                </a:cubicBezTo>
                <a:cubicBezTo>
                  <a:pt x="93" y="188"/>
                  <a:pt x="96" y="188"/>
                  <a:pt x="99" y="188"/>
                </a:cubicBezTo>
                <a:cubicBezTo>
                  <a:pt x="101" y="188"/>
                  <a:pt x="103" y="188"/>
                  <a:pt x="105" y="188"/>
                </a:cubicBezTo>
                <a:cubicBezTo>
                  <a:pt x="106" y="194"/>
                  <a:pt x="106" y="194"/>
                  <a:pt x="106" y="194"/>
                </a:cubicBezTo>
                <a:cubicBezTo>
                  <a:pt x="106" y="195"/>
                  <a:pt x="107" y="196"/>
                  <a:pt x="108" y="196"/>
                </a:cubicBezTo>
                <a:cubicBezTo>
                  <a:pt x="108" y="196"/>
                  <a:pt x="108" y="196"/>
                  <a:pt x="108" y="196"/>
                </a:cubicBezTo>
                <a:cubicBezTo>
                  <a:pt x="111" y="196"/>
                  <a:pt x="114" y="195"/>
                  <a:pt x="117" y="195"/>
                </a:cubicBezTo>
                <a:cubicBezTo>
                  <a:pt x="118" y="195"/>
                  <a:pt x="119" y="194"/>
                  <a:pt x="119" y="192"/>
                </a:cubicBezTo>
                <a:cubicBezTo>
                  <a:pt x="118" y="186"/>
                  <a:pt x="118" y="186"/>
                  <a:pt x="118" y="186"/>
                </a:cubicBezTo>
                <a:cubicBezTo>
                  <a:pt x="123" y="185"/>
                  <a:pt x="128" y="184"/>
                  <a:pt x="133" y="182"/>
                </a:cubicBezTo>
                <a:cubicBezTo>
                  <a:pt x="135" y="187"/>
                  <a:pt x="135" y="187"/>
                  <a:pt x="135" y="187"/>
                </a:cubicBezTo>
                <a:cubicBezTo>
                  <a:pt x="136" y="188"/>
                  <a:pt x="137" y="189"/>
                  <a:pt x="137" y="189"/>
                </a:cubicBezTo>
                <a:cubicBezTo>
                  <a:pt x="138" y="189"/>
                  <a:pt x="138" y="189"/>
                  <a:pt x="138" y="188"/>
                </a:cubicBezTo>
                <a:cubicBezTo>
                  <a:pt x="141" y="187"/>
                  <a:pt x="143" y="186"/>
                  <a:pt x="146" y="185"/>
                </a:cubicBezTo>
                <a:cubicBezTo>
                  <a:pt x="147" y="184"/>
                  <a:pt x="148" y="183"/>
                  <a:pt x="147" y="182"/>
                </a:cubicBezTo>
                <a:cubicBezTo>
                  <a:pt x="144" y="176"/>
                  <a:pt x="144" y="176"/>
                  <a:pt x="144" y="176"/>
                </a:cubicBezTo>
                <a:cubicBezTo>
                  <a:pt x="149" y="174"/>
                  <a:pt x="153" y="171"/>
                  <a:pt x="157" y="167"/>
                </a:cubicBezTo>
                <a:cubicBezTo>
                  <a:pt x="161" y="172"/>
                  <a:pt x="161" y="172"/>
                  <a:pt x="161" y="172"/>
                </a:cubicBezTo>
                <a:cubicBezTo>
                  <a:pt x="162" y="172"/>
                  <a:pt x="162" y="172"/>
                  <a:pt x="163" y="172"/>
                </a:cubicBezTo>
                <a:cubicBezTo>
                  <a:pt x="164" y="172"/>
                  <a:pt x="164" y="172"/>
                  <a:pt x="165" y="172"/>
                </a:cubicBezTo>
                <a:cubicBezTo>
                  <a:pt x="167" y="170"/>
                  <a:pt x="169" y="168"/>
                  <a:pt x="171" y="166"/>
                </a:cubicBezTo>
                <a:cubicBezTo>
                  <a:pt x="172" y="165"/>
                  <a:pt x="172" y="164"/>
                  <a:pt x="171" y="163"/>
                </a:cubicBezTo>
                <a:cubicBezTo>
                  <a:pt x="166" y="158"/>
                  <a:pt x="166" y="158"/>
                  <a:pt x="166" y="158"/>
                </a:cubicBezTo>
                <a:cubicBezTo>
                  <a:pt x="170" y="155"/>
                  <a:pt x="173" y="150"/>
                  <a:pt x="176" y="146"/>
                </a:cubicBezTo>
                <a:cubicBezTo>
                  <a:pt x="181" y="149"/>
                  <a:pt x="181" y="149"/>
                  <a:pt x="181" y="149"/>
                </a:cubicBezTo>
                <a:cubicBezTo>
                  <a:pt x="182" y="149"/>
                  <a:pt x="182" y="149"/>
                  <a:pt x="182" y="149"/>
                </a:cubicBezTo>
                <a:cubicBezTo>
                  <a:pt x="183" y="149"/>
                  <a:pt x="184" y="149"/>
                  <a:pt x="184" y="148"/>
                </a:cubicBezTo>
                <a:cubicBezTo>
                  <a:pt x="186" y="146"/>
                  <a:pt x="187" y="143"/>
                  <a:pt x="188" y="140"/>
                </a:cubicBezTo>
                <a:cubicBezTo>
                  <a:pt x="189" y="139"/>
                  <a:pt x="188" y="138"/>
                  <a:pt x="187" y="138"/>
                </a:cubicBezTo>
                <a:cubicBezTo>
                  <a:pt x="182" y="134"/>
                  <a:pt x="182" y="134"/>
                  <a:pt x="182" y="134"/>
                </a:cubicBezTo>
                <a:cubicBezTo>
                  <a:pt x="183" y="132"/>
                  <a:pt x="184" y="130"/>
                  <a:pt x="185" y="127"/>
                </a:cubicBezTo>
                <a:cubicBezTo>
                  <a:pt x="186" y="125"/>
                  <a:pt x="186" y="122"/>
                  <a:pt x="187" y="120"/>
                </a:cubicBezTo>
                <a:cubicBezTo>
                  <a:pt x="193" y="121"/>
                  <a:pt x="193" y="121"/>
                  <a:pt x="193" y="121"/>
                </a:cubicBezTo>
                <a:cubicBezTo>
                  <a:pt x="193" y="121"/>
                  <a:pt x="193" y="121"/>
                  <a:pt x="193" y="121"/>
                </a:cubicBezTo>
                <a:cubicBezTo>
                  <a:pt x="194" y="121"/>
                  <a:pt x="195" y="120"/>
                  <a:pt x="196" y="119"/>
                </a:cubicBezTo>
                <a:cubicBezTo>
                  <a:pt x="196" y="116"/>
                  <a:pt x="197" y="113"/>
                  <a:pt x="197" y="111"/>
                </a:cubicBezTo>
                <a:cubicBezTo>
                  <a:pt x="197" y="110"/>
                  <a:pt x="196" y="108"/>
                  <a:pt x="195" y="108"/>
                </a:cubicBezTo>
                <a:close/>
              </a:path>
            </a:pathLst>
          </a:custGeom>
          <a:solidFill>
            <a:schemeClr val="accent1">
              <a:lumMod val="75000"/>
            </a:schemeClr>
          </a:solidFill>
          <a:ln w="19050" cap="rnd">
            <a:solidFill>
              <a:srgbClr val="1D4A9B"/>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1" name="Freeform 7"/>
          <p:cNvSpPr>
            <a:spLocks/>
          </p:cNvSpPr>
          <p:nvPr/>
        </p:nvSpPr>
        <p:spPr bwMode="auto">
          <a:xfrm>
            <a:off x="3635086" y="3910321"/>
            <a:ext cx="1615332" cy="1605920"/>
          </a:xfrm>
          <a:custGeom>
            <a:avLst/>
            <a:gdLst>
              <a:gd name="T0" fmla="*/ 135 w 145"/>
              <a:gd name="T1" fmla="*/ 77 h 144"/>
              <a:gd name="T2" fmla="*/ 143 w 145"/>
              <a:gd name="T3" fmla="*/ 65 h 144"/>
              <a:gd name="T4" fmla="*/ 143 w 145"/>
              <a:gd name="T5" fmla="*/ 53 h 144"/>
              <a:gd name="T6" fmla="*/ 141 w 145"/>
              <a:gd name="T7" fmla="*/ 51 h 144"/>
              <a:gd name="T8" fmla="*/ 129 w 145"/>
              <a:gd name="T9" fmla="*/ 45 h 144"/>
              <a:gd name="T10" fmla="*/ 135 w 145"/>
              <a:gd name="T11" fmla="*/ 39 h 144"/>
              <a:gd name="T12" fmla="*/ 130 w 145"/>
              <a:gd name="T13" fmla="*/ 28 h 144"/>
              <a:gd name="T14" fmla="*/ 127 w 145"/>
              <a:gd name="T15" fmla="*/ 27 h 144"/>
              <a:gd name="T16" fmla="*/ 113 w 145"/>
              <a:gd name="T17" fmla="*/ 25 h 144"/>
              <a:gd name="T18" fmla="*/ 117 w 145"/>
              <a:gd name="T19" fmla="*/ 15 h 144"/>
              <a:gd name="T20" fmla="*/ 108 w 145"/>
              <a:gd name="T21" fmla="*/ 9 h 144"/>
              <a:gd name="T22" fmla="*/ 101 w 145"/>
              <a:gd name="T23" fmla="*/ 17 h 144"/>
              <a:gd name="T24" fmla="*/ 92 w 145"/>
              <a:gd name="T25" fmla="*/ 13 h 144"/>
              <a:gd name="T26" fmla="*/ 92 w 145"/>
              <a:gd name="T27" fmla="*/ 2 h 144"/>
              <a:gd name="T28" fmla="*/ 82 w 145"/>
              <a:gd name="T29" fmla="*/ 0 h 144"/>
              <a:gd name="T30" fmla="*/ 78 w 145"/>
              <a:gd name="T31" fmla="*/ 10 h 144"/>
              <a:gd name="T32" fmla="*/ 72 w 145"/>
              <a:gd name="T33" fmla="*/ 10 h 144"/>
              <a:gd name="T34" fmla="*/ 66 w 145"/>
              <a:gd name="T35" fmla="*/ 2 h 144"/>
              <a:gd name="T36" fmla="*/ 63 w 145"/>
              <a:gd name="T37" fmla="*/ 0 h 144"/>
              <a:gd name="T38" fmla="*/ 52 w 145"/>
              <a:gd name="T39" fmla="*/ 4 h 144"/>
              <a:gd name="T40" fmla="*/ 45 w 145"/>
              <a:gd name="T41" fmla="*/ 17 h 144"/>
              <a:gd name="T42" fmla="*/ 38 w 145"/>
              <a:gd name="T43" fmla="*/ 9 h 144"/>
              <a:gd name="T44" fmla="*/ 28 w 145"/>
              <a:gd name="T45" fmla="*/ 14 h 144"/>
              <a:gd name="T46" fmla="*/ 32 w 145"/>
              <a:gd name="T47" fmla="*/ 25 h 144"/>
              <a:gd name="T48" fmla="*/ 18 w 145"/>
              <a:gd name="T49" fmla="*/ 27 h 144"/>
              <a:gd name="T50" fmla="*/ 15 w 145"/>
              <a:gd name="T51" fmla="*/ 28 h 144"/>
              <a:gd name="T52" fmla="*/ 10 w 145"/>
              <a:gd name="T53" fmla="*/ 39 h 144"/>
              <a:gd name="T54" fmla="*/ 14 w 145"/>
              <a:gd name="T55" fmla="*/ 52 h 144"/>
              <a:gd name="T56" fmla="*/ 5 w 145"/>
              <a:gd name="T57" fmla="*/ 51 h 144"/>
              <a:gd name="T58" fmla="*/ 2 w 145"/>
              <a:gd name="T59" fmla="*/ 53 h 144"/>
              <a:gd name="T60" fmla="*/ 2 w 145"/>
              <a:gd name="T61" fmla="*/ 65 h 144"/>
              <a:gd name="T62" fmla="*/ 11 w 145"/>
              <a:gd name="T63" fmla="*/ 77 h 144"/>
              <a:gd name="T64" fmla="*/ 0 w 145"/>
              <a:gd name="T65" fmla="*/ 82 h 144"/>
              <a:gd name="T66" fmla="*/ 5 w 145"/>
              <a:gd name="T67" fmla="*/ 93 h 144"/>
              <a:gd name="T68" fmla="*/ 14 w 145"/>
              <a:gd name="T69" fmla="*/ 91 h 144"/>
              <a:gd name="T70" fmla="*/ 17 w 145"/>
              <a:gd name="T71" fmla="*/ 100 h 144"/>
              <a:gd name="T72" fmla="*/ 10 w 145"/>
              <a:gd name="T73" fmla="*/ 108 h 144"/>
              <a:gd name="T74" fmla="*/ 17 w 145"/>
              <a:gd name="T75" fmla="*/ 117 h 144"/>
              <a:gd name="T76" fmla="*/ 26 w 145"/>
              <a:gd name="T77" fmla="*/ 112 h 144"/>
              <a:gd name="T78" fmla="*/ 28 w 145"/>
              <a:gd name="T79" fmla="*/ 127 h 144"/>
              <a:gd name="T80" fmla="*/ 37 w 145"/>
              <a:gd name="T81" fmla="*/ 135 h 144"/>
              <a:gd name="T82" fmla="*/ 40 w 145"/>
              <a:gd name="T83" fmla="*/ 134 h 144"/>
              <a:gd name="T84" fmla="*/ 53 w 145"/>
              <a:gd name="T85" fmla="*/ 131 h 144"/>
              <a:gd name="T86" fmla="*/ 52 w 145"/>
              <a:gd name="T87" fmla="*/ 140 h 144"/>
              <a:gd name="T88" fmla="*/ 63 w 145"/>
              <a:gd name="T89" fmla="*/ 144 h 144"/>
              <a:gd name="T90" fmla="*/ 66 w 145"/>
              <a:gd name="T91" fmla="*/ 142 h 144"/>
              <a:gd name="T92" fmla="*/ 73 w 145"/>
              <a:gd name="T93" fmla="*/ 134 h 144"/>
              <a:gd name="T94" fmla="*/ 80 w 145"/>
              <a:gd name="T95" fmla="*/ 142 h 144"/>
              <a:gd name="T96" fmla="*/ 82 w 145"/>
              <a:gd name="T97" fmla="*/ 144 h 144"/>
              <a:gd name="T98" fmla="*/ 93 w 145"/>
              <a:gd name="T99" fmla="*/ 140 h 144"/>
              <a:gd name="T100" fmla="*/ 101 w 145"/>
              <a:gd name="T101" fmla="*/ 127 h 144"/>
              <a:gd name="T102" fmla="*/ 108 w 145"/>
              <a:gd name="T103" fmla="*/ 136 h 144"/>
              <a:gd name="T104" fmla="*/ 117 w 145"/>
              <a:gd name="T105" fmla="*/ 130 h 144"/>
              <a:gd name="T106" fmla="*/ 113 w 145"/>
              <a:gd name="T107" fmla="*/ 119 h 144"/>
              <a:gd name="T108" fmla="*/ 128 w 145"/>
              <a:gd name="T109" fmla="*/ 117 h 144"/>
              <a:gd name="T110" fmla="*/ 131 w 145"/>
              <a:gd name="T111" fmla="*/ 117 h 144"/>
              <a:gd name="T112" fmla="*/ 135 w 145"/>
              <a:gd name="T113" fmla="*/ 106 h 144"/>
              <a:gd name="T114" fmla="*/ 132 w 145"/>
              <a:gd name="T115" fmla="*/ 92 h 144"/>
              <a:gd name="T116" fmla="*/ 141 w 145"/>
              <a:gd name="T117" fmla="*/ 93 h 144"/>
              <a:gd name="T118" fmla="*/ 143 w 145"/>
              <a:gd name="T119" fmla="*/ 91 h 144"/>
              <a:gd name="T120" fmla="*/ 143 w 145"/>
              <a:gd name="T121"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5" h="144">
                <a:moveTo>
                  <a:pt x="143" y="79"/>
                </a:moveTo>
                <a:cubicBezTo>
                  <a:pt x="135" y="77"/>
                  <a:pt x="135" y="77"/>
                  <a:pt x="135" y="77"/>
                </a:cubicBezTo>
                <a:cubicBezTo>
                  <a:pt x="135" y="74"/>
                  <a:pt x="135" y="70"/>
                  <a:pt x="135" y="67"/>
                </a:cubicBezTo>
                <a:cubicBezTo>
                  <a:pt x="143" y="65"/>
                  <a:pt x="143" y="65"/>
                  <a:pt x="143" y="65"/>
                </a:cubicBezTo>
                <a:cubicBezTo>
                  <a:pt x="144" y="65"/>
                  <a:pt x="145" y="64"/>
                  <a:pt x="145" y="63"/>
                </a:cubicBezTo>
                <a:cubicBezTo>
                  <a:pt x="145" y="59"/>
                  <a:pt x="144" y="56"/>
                  <a:pt x="143" y="53"/>
                </a:cubicBezTo>
                <a:cubicBezTo>
                  <a:pt x="143" y="52"/>
                  <a:pt x="142" y="51"/>
                  <a:pt x="141" y="51"/>
                </a:cubicBezTo>
                <a:cubicBezTo>
                  <a:pt x="141" y="51"/>
                  <a:pt x="141" y="51"/>
                  <a:pt x="141" y="51"/>
                </a:cubicBezTo>
                <a:cubicBezTo>
                  <a:pt x="132" y="53"/>
                  <a:pt x="132" y="53"/>
                  <a:pt x="132" y="53"/>
                </a:cubicBezTo>
                <a:cubicBezTo>
                  <a:pt x="131" y="50"/>
                  <a:pt x="130" y="48"/>
                  <a:pt x="129" y="45"/>
                </a:cubicBezTo>
                <a:cubicBezTo>
                  <a:pt x="128" y="45"/>
                  <a:pt x="128" y="44"/>
                  <a:pt x="128" y="44"/>
                </a:cubicBezTo>
                <a:cubicBezTo>
                  <a:pt x="135" y="39"/>
                  <a:pt x="135" y="39"/>
                  <a:pt x="135" y="39"/>
                </a:cubicBezTo>
                <a:cubicBezTo>
                  <a:pt x="136" y="38"/>
                  <a:pt x="136" y="37"/>
                  <a:pt x="136" y="36"/>
                </a:cubicBezTo>
                <a:cubicBezTo>
                  <a:pt x="134" y="33"/>
                  <a:pt x="132" y="30"/>
                  <a:pt x="130" y="28"/>
                </a:cubicBezTo>
                <a:cubicBezTo>
                  <a:pt x="130" y="27"/>
                  <a:pt x="129" y="27"/>
                  <a:pt x="129" y="27"/>
                </a:cubicBezTo>
                <a:cubicBezTo>
                  <a:pt x="128" y="27"/>
                  <a:pt x="128" y="27"/>
                  <a:pt x="127" y="27"/>
                </a:cubicBezTo>
                <a:cubicBezTo>
                  <a:pt x="120" y="32"/>
                  <a:pt x="120" y="32"/>
                  <a:pt x="120" y="32"/>
                </a:cubicBezTo>
                <a:cubicBezTo>
                  <a:pt x="118" y="29"/>
                  <a:pt x="115" y="27"/>
                  <a:pt x="113" y="25"/>
                </a:cubicBezTo>
                <a:cubicBezTo>
                  <a:pt x="118" y="18"/>
                  <a:pt x="118" y="18"/>
                  <a:pt x="118" y="18"/>
                </a:cubicBezTo>
                <a:cubicBezTo>
                  <a:pt x="118" y="17"/>
                  <a:pt x="118" y="15"/>
                  <a:pt x="117" y="15"/>
                </a:cubicBezTo>
                <a:cubicBezTo>
                  <a:pt x="114" y="13"/>
                  <a:pt x="112" y="11"/>
                  <a:pt x="109" y="9"/>
                </a:cubicBezTo>
                <a:cubicBezTo>
                  <a:pt x="109" y="9"/>
                  <a:pt x="108" y="9"/>
                  <a:pt x="108" y="9"/>
                </a:cubicBezTo>
                <a:cubicBezTo>
                  <a:pt x="107" y="9"/>
                  <a:pt x="106" y="9"/>
                  <a:pt x="106" y="10"/>
                </a:cubicBezTo>
                <a:cubicBezTo>
                  <a:pt x="101" y="17"/>
                  <a:pt x="101" y="17"/>
                  <a:pt x="101" y="17"/>
                </a:cubicBezTo>
                <a:cubicBezTo>
                  <a:pt x="98" y="16"/>
                  <a:pt x="96" y="15"/>
                  <a:pt x="93" y="14"/>
                </a:cubicBezTo>
                <a:cubicBezTo>
                  <a:pt x="92" y="14"/>
                  <a:pt x="92" y="13"/>
                  <a:pt x="92" y="13"/>
                </a:cubicBezTo>
                <a:cubicBezTo>
                  <a:pt x="93" y="5"/>
                  <a:pt x="93" y="5"/>
                  <a:pt x="93" y="5"/>
                </a:cubicBezTo>
                <a:cubicBezTo>
                  <a:pt x="94" y="4"/>
                  <a:pt x="93" y="2"/>
                  <a:pt x="92" y="2"/>
                </a:cubicBezTo>
                <a:cubicBezTo>
                  <a:pt x="88" y="1"/>
                  <a:pt x="85" y="1"/>
                  <a:pt x="82" y="0"/>
                </a:cubicBezTo>
                <a:cubicBezTo>
                  <a:pt x="82" y="0"/>
                  <a:pt x="82" y="0"/>
                  <a:pt x="82" y="0"/>
                </a:cubicBezTo>
                <a:cubicBezTo>
                  <a:pt x="81" y="0"/>
                  <a:pt x="80" y="1"/>
                  <a:pt x="80" y="2"/>
                </a:cubicBezTo>
                <a:cubicBezTo>
                  <a:pt x="78" y="10"/>
                  <a:pt x="78" y="10"/>
                  <a:pt x="78" y="10"/>
                </a:cubicBezTo>
                <a:cubicBezTo>
                  <a:pt x="76" y="10"/>
                  <a:pt x="74" y="10"/>
                  <a:pt x="72" y="10"/>
                </a:cubicBezTo>
                <a:cubicBezTo>
                  <a:pt x="72" y="10"/>
                  <a:pt x="72" y="10"/>
                  <a:pt x="72" y="10"/>
                </a:cubicBezTo>
                <a:cubicBezTo>
                  <a:pt x="71" y="10"/>
                  <a:pt x="69" y="10"/>
                  <a:pt x="68" y="10"/>
                </a:cubicBezTo>
                <a:cubicBezTo>
                  <a:pt x="66" y="2"/>
                  <a:pt x="66" y="2"/>
                  <a:pt x="66" y="2"/>
                </a:cubicBezTo>
                <a:cubicBezTo>
                  <a:pt x="66" y="1"/>
                  <a:pt x="65" y="0"/>
                  <a:pt x="64" y="0"/>
                </a:cubicBezTo>
                <a:cubicBezTo>
                  <a:pt x="64" y="0"/>
                  <a:pt x="64" y="0"/>
                  <a:pt x="63" y="0"/>
                </a:cubicBezTo>
                <a:cubicBezTo>
                  <a:pt x="60" y="0"/>
                  <a:pt x="57" y="1"/>
                  <a:pt x="54" y="2"/>
                </a:cubicBezTo>
                <a:cubicBezTo>
                  <a:pt x="53" y="2"/>
                  <a:pt x="52" y="3"/>
                  <a:pt x="52" y="4"/>
                </a:cubicBezTo>
                <a:cubicBezTo>
                  <a:pt x="54" y="13"/>
                  <a:pt x="54" y="13"/>
                  <a:pt x="54" y="13"/>
                </a:cubicBezTo>
                <a:cubicBezTo>
                  <a:pt x="50" y="14"/>
                  <a:pt x="47" y="15"/>
                  <a:pt x="45" y="17"/>
                </a:cubicBezTo>
                <a:cubicBezTo>
                  <a:pt x="39" y="10"/>
                  <a:pt x="39" y="10"/>
                  <a:pt x="39" y="10"/>
                </a:cubicBezTo>
                <a:cubicBezTo>
                  <a:pt x="39" y="9"/>
                  <a:pt x="38" y="9"/>
                  <a:pt x="38" y="9"/>
                </a:cubicBezTo>
                <a:cubicBezTo>
                  <a:pt x="37" y="9"/>
                  <a:pt x="37" y="9"/>
                  <a:pt x="36" y="9"/>
                </a:cubicBezTo>
                <a:cubicBezTo>
                  <a:pt x="34" y="11"/>
                  <a:pt x="31" y="12"/>
                  <a:pt x="28" y="14"/>
                </a:cubicBezTo>
                <a:cubicBezTo>
                  <a:pt x="27" y="15"/>
                  <a:pt x="27" y="16"/>
                  <a:pt x="28" y="17"/>
                </a:cubicBezTo>
                <a:cubicBezTo>
                  <a:pt x="32" y="25"/>
                  <a:pt x="32" y="25"/>
                  <a:pt x="32" y="25"/>
                </a:cubicBezTo>
                <a:cubicBezTo>
                  <a:pt x="30" y="27"/>
                  <a:pt x="28" y="29"/>
                  <a:pt x="25" y="32"/>
                </a:cubicBezTo>
                <a:cubicBezTo>
                  <a:pt x="18" y="27"/>
                  <a:pt x="18" y="27"/>
                  <a:pt x="18" y="27"/>
                </a:cubicBezTo>
                <a:cubicBezTo>
                  <a:pt x="18" y="27"/>
                  <a:pt x="17" y="27"/>
                  <a:pt x="17" y="27"/>
                </a:cubicBezTo>
                <a:cubicBezTo>
                  <a:pt x="16" y="27"/>
                  <a:pt x="15" y="27"/>
                  <a:pt x="15" y="28"/>
                </a:cubicBezTo>
                <a:cubicBezTo>
                  <a:pt x="13" y="30"/>
                  <a:pt x="11" y="33"/>
                  <a:pt x="9" y="36"/>
                </a:cubicBezTo>
                <a:cubicBezTo>
                  <a:pt x="9" y="37"/>
                  <a:pt x="9" y="38"/>
                  <a:pt x="10" y="39"/>
                </a:cubicBezTo>
                <a:cubicBezTo>
                  <a:pt x="17" y="44"/>
                  <a:pt x="17" y="44"/>
                  <a:pt x="17" y="44"/>
                </a:cubicBezTo>
                <a:cubicBezTo>
                  <a:pt x="16" y="46"/>
                  <a:pt x="15" y="49"/>
                  <a:pt x="14" y="52"/>
                </a:cubicBezTo>
                <a:cubicBezTo>
                  <a:pt x="14" y="52"/>
                  <a:pt x="14" y="53"/>
                  <a:pt x="14" y="53"/>
                </a:cubicBezTo>
                <a:cubicBezTo>
                  <a:pt x="5" y="51"/>
                  <a:pt x="5" y="51"/>
                  <a:pt x="5" y="51"/>
                </a:cubicBezTo>
                <a:cubicBezTo>
                  <a:pt x="5" y="51"/>
                  <a:pt x="5" y="51"/>
                  <a:pt x="4" y="51"/>
                </a:cubicBezTo>
                <a:cubicBezTo>
                  <a:pt x="3" y="51"/>
                  <a:pt x="3" y="52"/>
                  <a:pt x="2" y="53"/>
                </a:cubicBezTo>
                <a:cubicBezTo>
                  <a:pt x="1" y="56"/>
                  <a:pt x="1" y="60"/>
                  <a:pt x="0" y="63"/>
                </a:cubicBezTo>
                <a:cubicBezTo>
                  <a:pt x="0" y="64"/>
                  <a:pt x="1" y="65"/>
                  <a:pt x="2" y="65"/>
                </a:cubicBezTo>
                <a:cubicBezTo>
                  <a:pt x="11" y="67"/>
                  <a:pt x="11" y="67"/>
                  <a:pt x="11" y="67"/>
                </a:cubicBezTo>
                <a:cubicBezTo>
                  <a:pt x="10" y="70"/>
                  <a:pt x="10" y="74"/>
                  <a:pt x="11" y="77"/>
                </a:cubicBezTo>
                <a:cubicBezTo>
                  <a:pt x="2" y="79"/>
                  <a:pt x="2" y="79"/>
                  <a:pt x="2" y="79"/>
                </a:cubicBezTo>
                <a:cubicBezTo>
                  <a:pt x="1" y="79"/>
                  <a:pt x="0" y="80"/>
                  <a:pt x="0" y="82"/>
                </a:cubicBezTo>
                <a:cubicBezTo>
                  <a:pt x="1" y="85"/>
                  <a:pt x="2" y="88"/>
                  <a:pt x="2" y="91"/>
                </a:cubicBezTo>
                <a:cubicBezTo>
                  <a:pt x="3" y="92"/>
                  <a:pt x="4" y="93"/>
                  <a:pt x="5" y="93"/>
                </a:cubicBezTo>
                <a:cubicBezTo>
                  <a:pt x="5" y="93"/>
                  <a:pt x="5" y="93"/>
                  <a:pt x="5" y="93"/>
                </a:cubicBezTo>
                <a:cubicBezTo>
                  <a:pt x="14" y="91"/>
                  <a:pt x="14" y="91"/>
                  <a:pt x="14" y="91"/>
                </a:cubicBezTo>
                <a:cubicBezTo>
                  <a:pt x="15" y="94"/>
                  <a:pt x="16" y="97"/>
                  <a:pt x="17" y="99"/>
                </a:cubicBezTo>
                <a:cubicBezTo>
                  <a:pt x="17" y="100"/>
                  <a:pt x="17" y="100"/>
                  <a:pt x="17" y="100"/>
                </a:cubicBezTo>
                <a:cubicBezTo>
                  <a:pt x="10" y="105"/>
                  <a:pt x="10" y="105"/>
                  <a:pt x="10" y="105"/>
                </a:cubicBezTo>
                <a:cubicBezTo>
                  <a:pt x="9" y="106"/>
                  <a:pt x="9" y="107"/>
                  <a:pt x="10" y="108"/>
                </a:cubicBezTo>
                <a:cubicBezTo>
                  <a:pt x="11" y="111"/>
                  <a:pt x="13" y="114"/>
                  <a:pt x="15" y="117"/>
                </a:cubicBezTo>
                <a:cubicBezTo>
                  <a:pt x="16" y="117"/>
                  <a:pt x="16" y="117"/>
                  <a:pt x="17" y="117"/>
                </a:cubicBezTo>
                <a:cubicBezTo>
                  <a:pt x="17" y="117"/>
                  <a:pt x="18" y="117"/>
                  <a:pt x="18" y="117"/>
                </a:cubicBezTo>
                <a:cubicBezTo>
                  <a:pt x="26" y="112"/>
                  <a:pt x="26" y="112"/>
                  <a:pt x="26" y="112"/>
                </a:cubicBezTo>
                <a:cubicBezTo>
                  <a:pt x="28" y="115"/>
                  <a:pt x="30" y="117"/>
                  <a:pt x="33" y="119"/>
                </a:cubicBezTo>
                <a:cubicBezTo>
                  <a:pt x="28" y="127"/>
                  <a:pt x="28" y="127"/>
                  <a:pt x="28" y="127"/>
                </a:cubicBezTo>
                <a:cubicBezTo>
                  <a:pt x="27" y="128"/>
                  <a:pt x="27" y="129"/>
                  <a:pt x="28" y="130"/>
                </a:cubicBezTo>
                <a:cubicBezTo>
                  <a:pt x="31" y="132"/>
                  <a:pt x="34" y="133"/>
                  <a:pt x="37" y="135"/>
                </a:cubicBezTo>
                <a:cubicBezTo>
                  <a:pt x="37" y="135"/>
                  <a:pt x="37" y="135"/>
                  <a:pt x="38" y="135"/>
                </a:cubicBezTo>
                <a:cubicBezTo>
                  <a:pt x="38" y="135"/>
                  <a:pt x="39" y="135"/>
                  <a:pt x="40" y="134"/>
                </a:cubicBezTo>
                <a:cubicBezTo>
                  <a:pt x="45" y="127"/>
                  <a:pt x="45" y="127"/>
                  <a:pt x="45" y="127"/>
                </a:cubicBezTo>
                <a:cubicBezTo>
                  <a:pt x="47" y="129"/>
                  <a:pt x="50" y="130"/>
                  <a:pt x="53" y="131"/>
                </a:cubicBezTo>
                <a:cubicBezTo>
                  <a:pt x="53" y="131"/>
                  <a:pt x="53" y="131"/>
                  <a:pt x="54" y="131"/>
                </a:cubicBezTo>
                <a:cubicBezTo>
                  <a:pt x="52" y="140"/>
                  <a:pt x="52" y="140"/>
                  <a:pt x="52" y="140"/>
                </a:cubicBezTo>
                <a:cubicBezTo>
                  <a:pt x="52" y="141"/>
                  <a:pt x="53" y="142"/>
                  <a:pt x="54" y="142"/>
                </a:cubicBezTo>
                <a:cubicBezTo>
                  <a:pt x="57" y="143"/>
                  <a:pt x="60" y="144"/>
                  <a:pt x="63" y="144"/>
                </a:cubicBezTo>
                <a:cubicBezTo>
                  <a:pt x="64" y="144"/>
                  <a:pt x="64" y="144"/>
                  <a:pt x="64" y="144"/>
                </a:cubicBezTo>
                <a:cubicBezTo>
                  <a:pt x="65" y="144"/>
                  <a:pt x="66" y="143"/>
                  <a:pt x="66" y="142"/>
                </a:cubicBezTo>
                <a:cubicBezTo>
                  <a:pt x="68" y="134"/>
                  <a:pt x="68" y="134"/>
                  <a:pt x="68" y="134"/>
                </a:cubicBezTo>
                <a:cubicBezTo>
                  <a:pt x="70" y="134"/>
                  <a:pt x="71" y="134"/>
                  <a:pt x="73" y="134"/>
                </a:cubicBezTo>
                <a:cubicBezTo>
                  <a:pt x="75" y="134"/>
                  <a:pt x="76" y="134"/>
                  <a:pt x="78" y="134"/>
                </a:cubicBezTo>
                <a:cubicBezTo>
                  <a:pt x="80" y="142"/>
                  <a:pt x="80" y="142"/>
                  <a:pt x="80" y="142"/>
                </a:cubicBezTo>
                <a:cubicBezTo>
                  <a:pt x="80" y="143"/>
                  <a:pt x="81" y="144"/>
                  <a:pt x="82" y="144"/>
                </a:cubicBezTo>
                <a:cubicBezTo>
                  <a:pt x="82" y="144"/>
                  <a:pt x="82" y="144"/>
                  <a:pt x="82" y="144"/>
                </a:cubicBezTo>
                <a:cubicBezTo>
                  <a:pt x="85" y="144"/>
                  <a:pt x="89" y="143"/>
                  <a:pt x="92" y="142"/>
                </a:cubicBezTo>
                <a:cubicBezTo>
                  <a:pt x="93" y="142"/>
                  <a:pt x="94" y="141"/>
                  <a:pt x="93" y="140"/>
                </a:cubicBezTo>
                <a:cubicBezTo>
                  <a:pt x="92" y="131"/>
                  <a:pt x="92" y="131"/>
                  <a:pt x="92" y="131"/>
                </a:cubicBezTo>
                <a:cubicBezTo>
                  <a:pt x="95" y="130"/>
                  <a:pt x="98" y="129"/>
                  <a:pt x="101" y="127"/>
                </a:cubicBezTo>
                <a:cubicBezTo>
                  <a:pt x="106" y="135"/>
                  <a:pt x="106" y="135"/>
                  <a:pt x="106" y="135"/>
                </a:cubicBezTo>
                <a:cubicBezTo>
                  <a:pt x="106" y="135"/>
                  <a:pt x="107" y="136"/>
                  <a:pt x="108" y="136"/>
                </a:cubicBezTo>
                <a:cubicBezTo>
                  <a:pt x="108" y="136"/>
                  <a:pt x="109" y="135"/>
                  <a:pt x="109" y="135"/>
                </a:cubicBezTo>
                <a:cubicBezTo>
                  <a:pt x="112" y="134"/>
                  <a:pt x="115" y="132"/>
                  <a:pt x="117" y="130"/>
                </a:cubicBezTo>
                <a:cubicBezTo>
                  <a:pt x="118" y="129"/>
                  <a:pt x="118" y="128"/>
                  <a:pt x="118" y="127"/>
                </a:cubicBezTo>
                <a:cubicBezTo>
                  <a:pt x="113" y="119"/>
                  <a:pt x="113" y="119"/>
                  <a:pt x="113" y="119"/>
                </a:cubicBezTo>
                <a:cubicBezTo>
                  <a:pt x="116" y="117"/>
                  <a:pt x="118" y="115"/>
                  <a:pt x="120" y="112"/>
                </a:cubicBezTo>
                <a:cubicBezTo>
                  <a:pt x="128" y="117"/>
                  <a:pt x="128" y="117"/>
                  <a:pt x="128" y="117"/>
                </a:cubicBezTo>
                <a:cubicBezTo>
                  <a:pt x="128" y="117"/>
                  <a:pt x="128" y="118"/>
                  <a:pt x="129" y="118"/>
                </a:cubicBezTo>
                <a:cubicBezTo>
                  <a:pt x="129" y="118"/>
                  <a:pt x="130" y="117"/>
                  <a:pt x="131" y="117"/>
                </a:cubicBezTo>
                <a:cubicBezTo>
                  <a:pt x="133" y="114"/>
                  <a:pt x="134" y="111"/>
                  <a:pt x="136" y="109"/>
                </a:cubicBezTo>
                <a:cubicBezTo>
                  <a:pt x="137" y="108"/>
                  <a:pt x="136" y="106"/>
                  <a:pt x="135" y="106"/>
                </a:cubicBezTo>
                <a:cubicBezTo>
                  <a:pt x="128" y="100"/>
                  <a:pt x="128" y="100"/>
                  <a:pt x="128" y="100"/>
                </a:cubicBezTo>
                <a:cubicBezTo>
                  <a:pt x="129" y="98"/>
                  <a:pt x="131" y="95"/>
                  <a:pt x="132" y="92"/>
                </a:cubicBezTo>
                <a:cubicBezTo>
                  <a:pt x="132" y="92"/>
                  <a:pt x="132" y="92"/>
                  <a:pt x="132" y="91"/>
                </a:cubicBezTo>
                <a:cubicBezTo>
                  <a:pt x="141" y="93"/>
                  <a:pt x="141" y="93"/>
                  <a:pt x="141" y="93"/>
                </a:cubicBezTo>
                <a:cubicBezTo>
                  <a:pt x="141" y="93"/>
                  <a:pt x="141" y="93"/>
                  <a:pt x="141" y="93"/>
                </a:cubicBezTo>
                <a:cubicBezTo>
                  <a:pt x="142" y="93"/>
                  <a:pt x="143" y="92"/>
                  <a:pt x="143" y="91"/>
                </a:cubicBezTo>
                <a:cubicBezTo>
                  <a:pt x="144" y="88"/>
                  <a:pt x="145" y="85"/>
                  <a:pt x="145" y="82"/>
                </a:cubicBezTo>
                <a:cubicBezTo>
                  <a:pt x="145" y="80"/>
                  <a:pt x="145" y="79"/>
                  <a:pt x="143" y="79"/>
                </a:cubicBezTo>
                <a:close/>
              </a:path>
            </a:pathLst>
          </a:custGeom>
          <a:solidFill>
            <a:schemeClr val="tx2"/>
          </a:solidFill>
          <a:ln w="19050" cap="rnd">
            <a:solidFill>
              <a:srgbClr val="0E215D"/>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2" name="Rectangle 11"/>
          <p:cNvSpPr/>
          <p:nvPr/>
        </p:nvSpPr>
        <p:spPr>
          <a:xfrm>
            <a:off x="2099689" y="3604726"/>
            <a:ext cx="2061271" cy="530658"/>
          </a:xfrm>
          <a:prstGeom prst="rect">
            <a:avLst/>
          </a:prstGeom>
        </p:spPr>
        <p:txBody>
          <a:bodyPr wrap="square">
            <a:spAutoFit/>
          </a:bodyPr>
          <a:lstStyle/>
          <a:p>
            <a:pPr algn="ctr">
              <a:lnSpc>
                <a:spcPct val="89000"/>
              </a:lnSpc>
            </a:pPr>
            <a:r>
              <a:rPr lang="en-US" sz="1600" b="1" dirty="0" smtClean="0">
                <a:solidFill>
                  <a:srgbClr val="FFFFFF"/>
                </a:solidFill>
              </a:rPr>
              <a:t>Air Traffic Control Tower</a:t>
            </a:r>
            <a:endParaRPr lang="en-US" sz="1600" b="1" dirty="0">
              <a:solidFill>
                <a:srgbClr val="FFFFFF"/>
              </a:solidFill>
            </a:endParaRPr>
          </a:p>
        </p:txBody>
      </p:sp>
      <p:sp>
        <p:nvSpPr>
          <p:cNvPr id="13" name="Rectangle 12"/>
          <p:cNvSpPr/>
          <p:nvPr/>
        </p:nvSpPr>
        <p:spPr>
          <a:xfrm>
            <a:off x="3923864" y="4744997"/>
            <a:ext cx="1037785" cy="530658"/>
          </a:xfrm>
          <a:prstGeom prst="rect">
            <a:avLst/>
          </a:prstGeom>
        </p:spPr>
        <p:txBody>
          <a:bodyPr wrap="none">
            <a:spAutoFit/>
          </a:bodyPr>
          <a:lstStyle/>
          <a:p>
            <a:pPr algn="ctr">
              <a:lnSpc>
                <a:spcPct val="89000"/>
              </a:lnSpc>
            </a:pPr>
            <a:r>
              <a:rPr lang="en-US" sz="1600" b="1" dirty="0" smtClean="0">
                <a:solidFill>
                  <a:srgbClr val="FFFFFF"/>
                </a:solidFill>
              </a:rPr>
              <a:t>Aircraft </a:t>
            </a:r>
          </a:p>
          <a:p>
            <a:pPr algn="ctr">
              <a:lnSpc>
                <a:spcPct val="89000"/>
              </a:lnSpc>
            </a:pPr>
            <a:r>
              <a:rPr lang="en-US" sz="1600" b="1" dirty="0" smtClean="0">
                <a:solidFill>
                  <a:srgbClr val="FFFFFF"/>
                </a:solidFill>
              </a:rPr>
              <a:t>Operators</a:t>
            </a:r>
            <a:endParaRPr lang="en-US" sz="1600" b="1" dirty="0">
              <a:solidFill>
                <a:srgbClr val="FFFFFF"/>
              </a:solidFill>
            </a:endParaRPr>
          </a:p>
        </p:txBody>
      </p:sp>
      <p:sp>
        <p:nvSpPr>
          <p:cNvPr id="14" name="Rectangle 13"/>
          <p:cNvSpPr/>
          <p:nvPr/>
        </p:nvSpPr>
        <p:spPr>
          <a:xfrm>
            <a:off x="5431454" y="4060811"/>
            <a:ext cx="1369990" cy="749821"/>
          </a:xfrm>
          <a:prstGeom prst="rect">
            <a:avLst/>
          </a:prstGeom>
        </p:spPr>
        <p:txBody>
          <a:bodyPr wrap="none">
            <a:spAutoFit/>
          </a:bodyPr>
          <a:lstStyle/>
          <a:p>
            <a:pPr algn="ctr">
              <a:lnSpc>
                <a:spcPct val="89000"/>
              </a:lnSpc>
            </a:pPr>
            <a:r>
              <a:rPr lang="en-US" sz="1600" b="1" dirty="0" smtClean="0">
                <a:solidFill>
                  <a:srgbClr val="FFFFFF"/>
                </a:solidFill>
              </a:rPr>
              <a:t>Central Flow </a:t>
            </a:r>
          </a:p>
          <a:p>
            <a:pPr algn="ctr">
              <a:lnSpc>
                <a:spcPct val="89000"/>
              </a:lnSpc>
            </a:pPr>
            <a:r>
              <a:rPr lang="en-US" sz="1600" b="1" dirty="0" smtClean="0">
                <a:solidFill>
                  <a:srgbClr val="FFFFFF"/>
                </a:solidFill>
              </a:rPr>
              <a:t>Management </a:t>
            </a:r>
          </a:p>
          <a:p>
            <a:pPr algn="ctr">
              <a:lnSpc>
                <a:spcPct val="89000"/>
              </a:lnSpc>
            </a:pPr>
            <a:r>
              <a:rPr lang="en-US" sz="1600" b="1" dirty="0" smtClean="0">
                <a:solidFill>
                  <a:srgbClr val="FFFFFF"/>
                </a:solidFill>
              </a:rPr>
              <a:t>Unit</a:t>
            </a:r>
            <a:endParaRPr lang="en-US" sz="1600" b="1" dirty="0">
              <a:solidFill>
                <a:srgbClr val="FFFFFF"/>
              </a:solidFill>
            </a:endParaRPr>
          </a:p>
        </p:txBody>
      </p:sp>
      <p:sp>
        <p:nvSpPr>
          <p:cNvPr id="15" name="Rectangle 14"/>
          <p:cNvSpPr/>
          <p:nvPr/>
        </p:nvSpPr>
        <p:spPr>
          <a:xfrm>
            <a:off x="7456683" y="4465091"/>
            <a:ext cx="944489" cy="530658"/>
          </a:xfrm>
          <a:prstGeom prst="rect">
            <a:avLst/>
          </a:prstGeom>
        </p:spPr>
        <p:txBody>
          <a:bodyPr wrap="none">
            <a:spAutoFit/>
          </a:bodyPr>
          <a:lstStyle/>
          <a:p>
            <a:pPr algn="ctr">
              <a:lnSpc>
                <a:spcPct val="89000"/>
              </a:lnSpc>
            </a:pPr>
            <a:r>
              <a:rPr lang="en-US" sz="1600" b="1" dirty="0" smtClean="0">
                <a:solidFill>
                  <a:srgbClr val="FFFFFF"/>
                </a:solidFill>
              </a:rPr>
              <a:t>Ground </a:t>
            </a:r>
          </a:p>
          <a:p>
            <a:pPr algn="ctr">
              <a:lnSpc>
                <a:spcPct val="89000"/>
              </a:lnSpc>
            </a:pPr>
            <a:r>
              <a:rPr lang="en-US" sz="1600" b="1" dirty="0" smtClean="0">
                <a:solidFill>
                  <a:srgbClr val="FFFFFF"/>
                </a:solidFill>
              </a:rPr>
              <a:t>Handling</a:t>
            </a:r>
            <a:endParaRPr lang="en-US" sz="1600" b="1" dirty="0">
              <a:solidFill>
                <a:srgbClr val="FFFFFF"/>
              </a:solidFill>
            </a:endParaRPr>
          </a:p>
        </p:txBody>
      </p:sp>
      <p:grpSp>
        <p:nvGrpSpPr>
          <p:cNvPr id="16" name="Group 15"/>
          <p:cNvGrpSpPr/>
          <p:nvPr/>
        </p:nvGrpSpPr>
        <p:grpSpPr>
          <a:xfrm>
            <a:off x="7513491" y="4016076"/>
            <a:ext cx="830263" cy="398463"/>
            <a:chOff x="10460038" y="4997451"/>
            <a:chExt cx="830263" cy="398463"/>
          </a:xfrm>
          <a:noFill/>
        </p:grpSpPr>
        <p:sp>
          <p:nvSpPr>
            <p:cNvPr id="18" name="Freeform 11"/>
            <p:cNvSpPr>
              <a:spLocks/>
            </p:cNvSpPr>
            <p:nvPr/>
          </p:nvSpPr>
          <p:spPr bwMode="auto">
            <a:xfrm>
              <a:off x="10460038" y="4997451"/>
              <a:ext cx="390525" cy="398463"/>
            </a:xfrm>
            <a:custGeom>
              <a:avLst/>
              <a:gdLst>
                <a:gd name="T0" fmla="*/ 90 w 123"/>
                <a:gd name="T1" fmla="*/ 92 h 126"/>
                <a:gd name="T2" fmla="*/ 79 w 123"/>
                <a:gd name="T3" fmla="*/ 70 h 126"/>
                <a:gd name="T4" fmla="*/ 91 w 123"/>
                <a:gd name="T5" fmla="*/ 39 h 126"/>
                <a:gd name="T6" fmla="*/ 61 w 123"/>
                <a:gd name="T7" fmla="*/ 0 h 126"/>
                <a:gd name="T8" fmla="*/ 32 w 123"/>
                <a:gd name="T9" fmla="*/ 39 h 126"/>
                <a:gd name="T10" fmla="*/ 44 w 123"/>
                <a:gd name="T11" fmla="*/ 70 h 126"/>
                <a:gd name="T12" fmla="*/ 34 w 123"/>
                <a:gd name="T13" fmla="*/ 92 h 126"/>
                <a:gd name="T14" fmla="*/ 0 w 123"/>
                <a:gd name="T15" fmla="*/ 123 h 126"/>
                <a:gd name="T16" fmla="*/ 2 w 123"/>
                <a:gd name="T17" fmla="*/ 126 h 126"/>
                <a:gd name="T18" fmla="*/ 121 w 123"/>
                <a:gd name="T19" fmla="*/ 126 h 126"/>
                <a:gd name="T20" fmla="*/ 123 w 123"/>
                <a:gd name="T21" fmla="*/ 123 h 126"/>
                <a:gd name="T22" fmla="*/ 90 w 123"/>
                <a:gd name="T23" fmla="*/ 9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126">
                  <a:moveTo>
                    <a:pt x="90" y="92"/>
                  </a:moveTo>
                  <a:cubicBezTo>
                    <a:pt x="82" y="90"/>
                    <a:pt x="80" y="78"/>
                    <a:pt x="79" y="70"/>
                  </a:cubicBezTo>
                  <a:cubicBezTo>
                    <a:pt x="86" y="62"/>
                    <a:pt x="91" y="51"/>
                    <a:pt x="91" y="39"/>
                  </a:cubicBezTo>
                  <a:cubicBezTo>
                    <a:pt x="91" y="15"/>
                    <a:pt x="80" y="0"/>
                    <a:pt x="61" y="0"/>
                  </a:cubicBezTo>
                  <a:cubicBezTo>
                    <a:pt x="43" y="0"/>
                    <a:pt x="32" y="15"/>
                    <a:pt x="32" y="39"/>
                  </a:cubicBezTo>
                  <a:cubicBezTo>
                    <a:pt x="32" y="52"/>
                    <a:pt x="37" y="63"/>
                    <a:pt x="44" y="70"/>
                  </a:cubicBezTo>
                  <a:cubicBezTo>
                    <a:pt x="44" y="79"/>
                    <a:pt x="41" y="90"/>
                    <a:pt x="34" y="92"/>
                  </a:cubicBezTo>
                  <a:cubicBezTo>
                    <a:pt x="11" y="97"/>
                    <a:pt x="0" y="108"/>
                    <a:pt x="0" y="123"/>
                  </a:cubicBezTo>
                  <a:cubicBezTo>
                    <a:pt x="0" y="125"/>
                    <a:pt x="1" y="126"/>
                    <a:pt x="2" y="126"/>
                  </a:cubicBezTo>
                  <a:cubicBezTo>
                    <a:pt x="121" y="126"/>
                    <a:pt x="121" y="126"/>
                    <a:pt x="121" y="126"/>
                  </a:cubicBezTo>
                  <a:cubicBezTo>
                    <a:pt x="122" y="126"/>
                    <a:pt x="123" y="125"/>
                    <a:pt x="123" y="123"/>
                  </a:cubicBezTo>
                  <a:cubicBezTo>
                    <a:pt x="123" y="108"/>
                    <a:pt x="112" y="97"/>
                    <a:pt x="90" y="92"/>
                  </a:cubicBezTo>
                  <a:close/>
                </a:path>
              </a:pathLst>
            </a:custGeom>
            <a:grpFill/>
            <a:ln w="12700">
              <a:solidFill>
                <a:srgbClr val="FFFFFF"/>
              </a:solidFill>
              <a:round/>
              <a:headEnd/>
              <a:tailEnd/>
            </a:ln>
            <a:extLst/>
          </p:spPr>
          <p:txBody>
            <a:bodyPr vert="horz" wrap="square" lIns="68580" tIns="34290" rIns="68580" bIns="34290" numCol="1" anchor="t" anchorCtr="0" compatLnSpc="1">
              <a:prstTxWarp prst="textNoShape">
                <a:avLst/>
              </a:prstTxWarp>
            </a:bodyPr>
            <a:lstStyle/>
            <a:p>
              <a:endParaRPr lang="en-US" sz="1350"/>
            </a:p>
          </p:txBody>
        </p:sp>
        <p:sp>
          <p:nvSpPr>
            <p:cNvPr id="19" name="Freeform 12"/>
            <p:cNvSpPr>
              <a:spLocks/>
            </p:cNvSpPr>
            <p:nvPr/>
          </p:nvSpPr>
          <p:spPr bwMode="auto">
            <a:xfrm>
              <a:off x="10898188" y="4997451"/>
              <a:ext cx="392113" cy="398463"/>
            </a:xfrm>
            <a:custGeom>
              <a:avLst/>
              <a:gdLst>
                <a:gd name="T0" fmla="*/ 90 w 124"/>
                <a:gd name="T1" fmla="*/ 92 h 126"/>
                <a:gd name="T2" fmla="*/ 80 w 124"/>
                <a:gd name="T3" fmla="*/ 70 h 126"/>
                <a:gd name="T4" fmla="*/ 92 w 124"/>
                <a:gd name="T5" fmla="*/ 39 h 126"/>
                <a:gd name="T6" fmla="*/ 62 w 124"/>
                <a:gd name="T7" fmla="*/ 0 h 126"/>
                <a:gd name="T8" fmla="*/ 32 w 124"/>
                <a:gd name="T9" fmla="*/ 39 h 126"/>
                <a:gd name="T10" fmla="*/ 44 w 124"/>
                <a:gd name="T11" fmla="*/ 70 h 126"/>
                <a:gd name="T12" fmla="*/ 34 w 124"/>
                <a:gd name="T13" fmla="*/ 92 h 126"/>
                <a:gd name="T14" fmla="*/ 0 w 124"/>
                <a:gd name="T15" fmla="*/ 123 h 126"/>
                <a:gd name="T16" fmla="*/ 2 w 124"/>
                <a:gd name="T17" fmla="*/ 126 h 126"/>
                <a:gd name="T18" fmla="*/ 121 w 124"/>
                <a:gd name="T19" fmla="*/ 126 h 126"/>
                <a:gd name="T20" fmla="*/ 124 w 124"/>
                <a:gd name="T21" fmla="*/ 123 h 126"/>
                <a:gd name="T22" fmla="*/ 90 w 124"/>
                <a:gd name="T23" fmla="*/ 9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26">
                  <a:moveTo>
                    <a:pt x="90" y="92"/>
                  </a:moveTo>
                  <a:cubicBezTo>
                    <a:pt x="82" y="90"/>
                    <a:pt x="80" y="78"/>
                    <a:pt x="80" y="70"/>
                  </a:cubicBezTo>
                  <a:cubicBezTo>
                    <a:pt x="87" y="62"/>
                    <a:pt x="92" y="51"/>
                    <a:pt x="92" y="39"/>
                  </a:cubicBezTo>
                  <a:cubicBezTo>
                    <a:pt x="92" y="15"/>
                    <a:pt x="80" y="0"/>
                    <a:pt x="62" y="0"/>
                  </a:cubicBezTo>
                  <a:cubicBezTo>
                    <a:pt x="44" y="0"/>
                    <a:pt x="32" y="15"/>
                    <a:pt x="32" y="39"/>
                  </a:cubicBezTo>
                  <a:cubicBezTo>
                    <a:pt x="32" y="52"/>
                    <a:pt x="37" y="63"/>
                    <a:pt x="44" y="70"/>
                  </a:cubicBezTo>
                  <a:cubicBezTo>
                    <a:pt x="44" y="79"/>
                    <a:pt x="41" y="90"/>
                    <a:pt x="34" y="92"/>
                  </a:cubicBezTo>
                  <a:cubicBezTo>
                    <a:pt x="12" y="97"/>
                    <a:pt x="0" y="108"/>
                    <a:pt x="0" y="123"/>
                  </a:cubicBezTo>
                  <a:cubicBezTo>
                    <a:pt x="0" y="125"/>
                    <a:pt x="1" y="126"/>
                    <a:pt x="2" y="126"/>
                  </a:cubicBezTo>
                  <a:cubicBezTo>
                    <a:pt x="121" y="126"/>
                    <a:pt x="121" y="126"/>
                    <a:pt x="121" y="126"/>
                  </a:cubicBezTo>
                  <a:cubicBezTo>
                    <a:pt x="123" y="126"/>
                    <a:pt x="124" y="125"/>
                    <a:pt x="124" y="123"/>
                  </a:cubicBezTo>
                  <a:cubicBezTo>
                    <a:pt x="124" y="108"/>
                    <a:pt x="112" y="97"/>
                    <a:pt x="90" y="92"/>
                  </a:cubicBezTo>
                  <a:close/>
                </a:path>
              </a:pathLst>
            </a:custGeom>
            <a:grpFill/>
            <a:ln w="12700">
              <a:solidFill>
                <a:srgbClr val="FFFFFF"/>
              </a:solidFill>
              <a:round/>
              <a:headEnd/>
              <a:tailEnd/>
            </a:ln>
            <a:extLst/>
          </p:spPr>
          <p:txBody>
            <a:bodyPr vert="horz" wrap="square" lIns="68580" tIns="34290" rIns="68580" bIns="34290" numCol="1" anchor="t" anchorCtr="0" compatLnSpc="1">
              <a:prstTxWarp prst="textNoShape">
                <a:avLst/>
              </a:prstTxWarp>
            </a:bodyPr>
            <a:lstStyle/>
            <a:p>
              <a:endParaRPr lang="en-US" sz="1350"/>
            </a:p>
          </p:txBody>
        </p:sp>
        <p:sp>
          <p:nvSpPr>
            <p:cNvPr id="20" name="Freeform 13"/>
            <p:cNvSpPr>
              <a:spLocks/>
            </p:cNvSpPr>
            <p:nvPr/>
          </p:nvSpPr>
          <p:spPr bwMode="auto">
            <a:xfrm>
              <a:off x="10764838" y="5097463"/>
              <a:ext cx="47625" cy="47625"/>
            </a:xfrm>
            <a:custGeom>
              <a:avLst/>
              <a:gdLst>
                <a:gd name="T0" fmla="*/ 7 w 15"/>
                <a:gd name="T1" fmla="*/ 15 h 15"/>
                <a:gd name="T2" fmla="*/ 13 w 15"/>
                <a:gd name="T3" fmla="*/ 12 h 15"/>
                <a:gd name="T4" fmla="*/ 15 w 15"/>
                <a:gd name="T5" fmla="*/ 7 h 15"/>
                <a:gd name="T6" fmla="*/ 13 w 15"/>
                <a:gd name="T7" fmla="*/ 2 h 15"/>
                <a:gd name="T8" fmla="*/ 7 w 15"/>
                <a:gd name="T9" fmla="*/ 0 h 15"/>
                <a:gd name="T10" fmla="*/ 2 w 15"/>
                <a:gd name="T11" fmla="*/ 2 h 15"/>
                <a:gd name="T12" fmla="*/ 0 w 15"/>
                <a:gd name="T13" fmla="*/ 7 h 15"/>
                <a:gd name="T14" fmla="*/ 2 w 15"/>
                <a:gd name="T15" fmla="*/ 12 h 15"/>
                <a:gd name="T16" fmla="*/ 7 w 15"/>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7" y="15"/>
                  </a:moveTo>
                  <a:cubicBezTo>
                    <a:pt x="9" y="15"/>
                    <a:pt x="11" y="14"/>
                    <a:pt x="13" y="12"/>
                  </a:cubicBezTo>
                  <a:cubicBezTo>
                    <a:pt x="14" y="11"/>
                    <a:pt x="15" y="9"/>
                    <a:pt x="15" y="7"/>
                  </a:cubicBezTo>
                  <a:cubicBezTo>
                    <a:pt x="15" y="5"/>
                    <a:pt x="14" y="3"/>
                    <a:pt x="13" y="2"/>
                  </a:cubicBezTo>
                  <a:cubicBezTo>
                    <a:pt x="11" y="0"/>
                    <a:pt x="9" y="0"/>
                    <a:pt x="7" y="0"/>
                  </a:cubicBezTo>
                  <a:cubicBezTo>
                    <a:pt x="5" y="0"/>
                    <a:pt x="3" y="0"/>
                    <a:pt x="2" y="2"/>
                  </a:cubicBezTo>
                  <a:cubicBezTo>
                    <a:pt x="0" y="3"/>
                    <a:pt x="0" y="5"/>
                    <a:pt x="0" y="7"/>
                  </a:cubicBezTo>
                  <a:cubicBezTo>
                    <a:pt x="0" y="9"/>
                    <a:pt x="0" y="11"/>
                    <a:pt x="2" y="12"/>
                  </a:cubicBezTo>
                  <a:cubicBezTo>
                    <a:pt x="3" y="14"/>
                    <a:pt x="5" y="15"/>
                    <a:pt x="7" y="15"/>
                  </a:cubicBezTo>
                  <a:close/>
                </a:path>
              </a:pathLst>
            </a:custGeom>
            <a:grpFill/>
            <a:ln w="12700">
              <a:solidFill>
                <a:srgbClr val="FFFFFF"/>
              </a:solidFill>
              <a:round/>
              <a:headEnd/>
              <a:tailEnd/>
            </a:ln>
            <a:extLst/>
          </p:spPr>
          <p:txBody>
            <a:bodyPr vert="horz" wrap="square" lIns="68580" tIns="34290" rIns="68580" bIns="34290" numCol="1" anchor="t" anchorCtr="0" compatLnSpc="1">
              <a:prstTxWarp prst="textNoShape">
                <a:avLst/>
              </a:prstTxWarp>
            </a:bodyPr>
            <a:lstStyle/>
            <a:p>
              <a:endParaRPr lang="en-US" sz="1350"/>
            </a:p>
          </p:txBody>
        </p:sp>
        <p:sp>
          <p:nvSpPr>
            <p:cNvPr id="21" name="Oval 14"/>
            <p:cNvSpPr>
              <a:spLocks noChangeArrowheads="1"/>
            </p:cNvSpPr>
            <p:nvPr/>
          </p:nvSpPr>
          <p:spPr bwMode="auto">
            <a:xfrm>
              <a:off x="10879138" y="5097463"/>
              <a:ext cx="47625" cy="47625"/>
            </a:xfrm>
            <a:prstGeom prst="ellipse">
              <a:avLst/>
            </a:prstGeom>
            <a:grpFill/>
            <a:ln w="12700">
              <a:solidFill>
                <a:srgbClr val="FFFFFF"/>
              </a:solidFill>
              <a:round/>
              <a:headEnd/>
              <a:tailEnd/>
            </a:ln>
            <a:extLst/>
          </p:spPr>
          <p:txBody>
            <a:bodyPr vert="horz" wrap="square" lIns="68580" tIns="34290" rIns="68580" bIns="34290" numCol="1" anchor="t" anchorCtr="0" compatLnSpc="1">
              <a:prstTxWarp prst="textNoShape">
                <a:avLst/>
              </a:prstTxWarp>
            </a:bodyPr>
            <a:lstStyle/>
            <a:p>
              <a:endParaRPr lang="en-US" sz="1350"/>
            </a:p>
          </p:txBody>
        </p:sp>
        <p:sp>
          <p:nvSpPr>
            <p:cNvPr id="22" name="Oval 15"/>
            <p:cNvSpPr>
              <a:spLocks noChangeArrowheads="1"/>
            </p:cNvSpPr>
            <p:nvPr/>
          </p:nvSpPr>
          <p:spPr bwMode="auto">
            <a:xfrm>
              <a:off x="10821988" y="5097463"/>
              <a:ext cx="47625" cy="47625"/>
            </a:xfrm>
            <a:prstGeom prst="ellipse">
              <a:avLst/>
            </a:prstGeom>
            <a:grpFill/>
            <a:ln w="12700">
              <a:solidFill>
                <a:srgbClr val="FFFFFF"/>
              </a:solidFill>
              <a:round/>
              <a:headEnd/>
              <a:tailEnd/>
            </a:ln>
            <a:extLst/>
          </p:spPr>
          <p:txBody>
            <a:bodyPr vert="horz" wrap="square" lIns="68580" tIns="34290" rIns="68580" bIns="34290" numCol="1" anchor="t" anchorCtr="0" compatLnSpc="1">
              <a:prstTxWarp prst="textNoShape">
                <a:avLst/>
              </a:prstTxWarp>
            </a:bodyPr>
            <a:lstStyle/>
            <a:p>
              <a:endParaRPr lang="en-US" sz="1350"/>
            </a:p>
          </p:txBody>
        </p:sp>
        <p:sp>
          <p:nvSpPr>
            <p:cNvPr id="23" name="Freeform 16"/>
            <p:cNvSpPr>
              <a:spLocks/>
            </p:cNvSpPr>
            <p:nvPr/>
          </p:nvSpPr>
          <p:spPr bwMode="auto">
            <a:xfrm>
              <a:off x="10939463" y="5097463"/>
              <a:ext cx="47625" cy="47625"/>
            </a:xfrm>
            <a:custGeom>
              <a:avLst/>
              <a:gdLst>
                <a:gd name="T0" fmla="*/ 7 w 15"/>
                <a:gd name="T1" fmla="*/ 15 h 15"/>
                <a:gd name="T2" fmla="*/ 12 w 15"/>
                <a:gd name="T3" fmla="*/ 12 h 15"/>
                <a:gd name="T4" fmla="*/ 15 w 15"/>
                <a:gd name="T5" fmla="*/ 7 h 15"/>
                <a:gd name="T6" fmla="*/ 12 w 15"/>
                <a:gd name="T7" fmla="*/ 2 h 15"/>
                <a:gd name="T8" fmla="*/ 7 w 15"/>
                <a:gd name="T9" fmla="*/ 0 h 15"/>
                <a:gd name="T10" fmla="*/ 2 w 15"/>
                <a:gd name="T11" fmla="*/ 2 h 15"/>
                <a:gd name="T12" fmla="*/ 0 w 15"/>
                <a:gd name="T13" fmla="*/ 7 h 15"/>
                <a:gd name="T14" fmla="*/ 2 w 15"/>
                <a:gd name="T15" fmla="*/ 13 h 15"/>
                <a:gd name="T16" fmla="*/ 7 w 15"/>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7" y="15"/>
                  </a:moveTo>
                  <a:cubicBezTo>
                    <a:pt x="9" y="15"/>
                    <a:pt x="11" y="14"/>
                    <a:pt x="12" y="12"/>
                  </a:cubicBezTo>
                  <a:cubicBezTo>
                    <a:pt x="14" y="11"/>
                    <a:pt x="15" y="9"/>
                    <a:pt x="15" y="7"/>
                  </a:cubicBezTo>
                  <a:cubicBezTo>
                    <a:pt x="15" y="5"/>
                    <a:pt x="14" y="3"/>
                    <a:pt x="12" y="2"/>
                  </a:cubicBezTo>
                  <a:cubicBezTo>
                    <a:pt x="11" y="0"/>
                    <a:pt x="9" y="0"/>
                    <a:pt x="7" y="0"/>
                  </a:cubicBezTo>
                  <a:cubicBezTo>
                    <a:pt x="5" y="0"/>
                    <a:pt x="3" y="0"/>
                    <a:pt x="2" y="2"/>
                  </a:cubicBezTo>
                  <a:cubicBezTo>
                    <a:pt x="0" y="3"/>
                    <a:pt x="0" y="5"/>
                    <a:pt x="0" y="7"/>
                  </a:cubicBezTo>
                  <a:cubicBezTo>
                    <a:pt x="0" y="9"/>
                    <a:pt x="0" y="11"/>
                    <a:pt x="2" y="13"/>
                  </a:cubicBezTo>
                  <a:cubicBezTo>
                    <a:pt x="3" y="14"/>
                    <a:pt x="5" y="15"/>
                    <a:pt x="7" y="15"/>
                  </a:cubicBezTo>
                  <a:close/>
                </a:path>
              </a:pathLst>
            </a:custGeom>
            <a:grpFill/>
            <a:ln w="12700">
              <a:solidFill>
                <a:srgbClr val="FFFFFF"/>
              </a:solidFill>
              <a:round/>
              <a:headEnd/>
              <a:tailEnd/>
            </a:ln>
            <a:extLst/>
          </p:spPr>
          <p:txBody>
            <a:bodyPr vert="horz" wrap="square" lIns="68580" tIns="34290" rIns="68580" bIns="34290" numCol="1" anchor="t" anchorCtr="0" compatLnSpc="1">
              <a:prstTxWarp prst="textNoShape">
                <a:avLst/>
              </a:prstTxWarp>
            </a:bodyPr>
            <a:lstStyle/>
            <a:p>
              <a:endParaRPr lang="en-US" sz="1350"/>
            </a:p>
          </p:txBody>
        </p:sp>
      </p:grpSp>
      <p:sp>
        <p:nvSpPr>
          <p:cNvPr id="24" name="Freeform 19"/>
          <p:cNvSpPr>
            <a:spLocks noEditPoints="1"/>
          </p:cNvSpPr>
          <p:nvPr/>
        </p:nvSpPr>
        <p:spPr bwMode="auto">
          <a:xfrm>
            <a:off x="5752107" y="3266724"/>
            <a:ext cx="728662" cy="730249"/>
          </a:xfrm>
          <a:custGeom>
            <a:avLst/>
            <a:gdLst>
              <a:gd name="T0" fmla="*/ 498 w 558"/>
              <a:gd name="T1" fmla="*/ 298 h 559"/>
              <a:gd name="T2" fmla="*/ 488 w 558"/>
              <a:gd name="T3" fmla="*/ 288 h 559"/>
              <a:gd name="T4" fmla="*/ 452 w 558"/>
              <a:gd name="T5" fmla="*/ 217 h 559"/>
              <a:gd name="T6" fmla="*/ 554 w 558"/>
              <a:gd name="T7" fmla="*/ 113 h 559"/>
              <a:gd name="T8" fmla="*/ 450 w 558"/>
              <a:gd name="T9" fmla="*/ 6 h 559"/>
              <a:gd name="T10" fmla="*/ 343 w 558"/>
              <a:gd name="T11" fmla="*/ 103 h 559"/>
              <a:gd name="T12" fmla="*/ 290 w 558"/>
              <a:gd name="T13" fmla="*/ 61 h 559"/>
              <a:gd name="T14" fmla="*/ 326 w 558"/>
              <a:gd name="T15" fmla="*/ 106 h 559"/>
              <a:gd name="T16" fmla="*/ 113 w 558"/>
              <a:gd name="T17" fmla="*/ 0 h 559"/>
              <a:gd name="T18" fmla="*/ 97 w 558"/>
              <a:gd name="T19" fmla="*/ 224 h 559"/>
              <a:gd name="T20" fmla="*/ 61 w 558"/>
              <a:gd name="T21" fmla="*/ 270 h 559"/>
              <a:gd name="T22" fmla="*/ 106 w 558"/>
              <a:gd name="T23" fmla="*/ 235 h 559"/>
              <a:gd name="T24" fmla="*/ 7 w 558"/>
              <a:gd name="T25" fmla="*/ 334 h 559"/>
              <a:gd name="T26" fmla="*/ 0 w 558"/>
              <a:gd name="T27" fmla="*/ 552 h 559"/>
              <a:gd name="T28" fmla="*/ 219 w 558"/>
              <a:gd name="T29" fmla="*/ 559 h 559"/>
              <a:gd name="T30" fmla="*/ 226 w 558"/>
              <a:gd name="T31" fmla="*/ 341 h 559"/>
              <a:gd name="T32" fmla="*/ 120 w 558"/>
              <a:gd name="T33" fmla="*/ 334 h 559"/>
              <a:gd name="T34" fmla="*/ 155 w 558"/>
              <a:gd name="T35" fmla="*/ 270 h 559"/>
              <a:gd name="T36" fmla="*/ 165 w 558"/>
              <a:gd name="T37" fmla="*/ 270 h 559"/>
              <a:gd name="T38" fmla="*/ 129 w 558"/>
              <a:gd name="T39" fmla="*/ 224 h 559"/>
              <a:gd name="T40" fmla="*/ 326 w 558"/>
              <a:gd name="T41" fmla="*/ 120 h 559"/>
              <a:gd name="T42" fmla="*/ 290 w 558"/>
              <a:gd name="T43" fmla="*/ 165 h 559"/>
              <a:gd name="T44" fmla="*/ 300 w 558"/>
              <a:gd name="T45" fmla="*/ 165 h 559"/>
              <a:gd name="T46" fmla="*/ 438 w 558"/>
              <a:gd name="T47" fmla="*/ 217 h 559"/>
              <a:gd name="T48" fmla="*/ 403 w 558"/>
              <a:gd name="T49" fmla="*/ 288 h 559"/>
              <a:gd name="T50" fmla="*/ 393 w 558"/>
              <a:gd name="T51" fmla="*/ 298 h 559"/>
              <a:gd name="T52" fmla="*/ 333 w 558"/>
              <a:gd name="T53" fmla="*/ 446 h 559"/>
              <a:gd name="T54" fmla="*/ 558 w 558"/>
              <a:gd name="T55" fmla="*/ 446 h 559"/>
              <a:gd name="T56" fmla="*/ 212 w 558"/>
              <a:gd name="T57" fmla="*/ 545 h 559"/>
              <a:gd name="T58" fmla="*/ 14 w 558"/>
              <a:gd name="T59" fmla="*/ 348 h 559"/>
              <a:gd name="T60" fmla="*/ 212 w 558"/>
              <a:gd name="T61" fmla="*/ 545 h 559"/>
              <a:gd name="T62" fmla="*/ 113 w 558"/>
              <a:gd name="T63" fmla="*/ 211 h 559"/>
              <a:gd name="T64" fmla="*/ 14 w 558"/>
              <a:gd name="T65" fmla="*/ 113 h 559"/>
              <a:gd name="T66" fmla="*/ 212 w 558"/>
              <a:gd name="T67" fmla="*/ 113 h 559"/>
              <a:gd name="T68" fmla="*/ 445 w 558"/>
              <a:gd name="T69" fmla="*/ 21 h 559"/>
              <a:gd name="T70" fmla="*/ 445 w 558"/>
              <a:gd name="T71" fmla="*/ 204 h 559"/>
              <a:gd name="T72" fmla="*/ 445 w 558"/>
              <a:gd name="T73" fmla="*/ 21 h 559"/>
              <a:gd name="T74" fmla="*/ 347 w 558"/>
              <a:gd name="T75" fmla="*/ 446 h 559"/>
              <a:gd name="T76" fmla="*/ 544 w 558"/>
              <a:gd name="T77" fmla="*/ 446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559">
                <a:moveTo>
                  <a:pt x="461" y="335"/>
                </a:moveTo>
                <a:cubicBezTo>
                  <a:pt x="498" y="298"/>
                  <a:pt x="498" y="298"/>
                  <a:pt x="498" y="298"/>
                </a:cubicBezTo>
                <a:cubicBezTo>
                  <a:pt x="500" y="295"/>
                  <a:pt x="500" y="291"/>
                  <a:pt x="498" y="288"/>
                </a:cubicBezTo>
                <a:cubicBezTo>
                  <a:pt x="495" y="285"/>
                  <a:pt x="490" y="285"/>
                  <a:pt x="488" y="288"/>
                </a:cubicBezTo>
                <a:cubicBezTo>
                  <a:pt x="452" y="323"/>
                  <a:pt x="452" y="323"/>
                  <a:pt x="452" y="323"/>
                </a:cubicBezTo>
                <a:cubicBezTo>
                  <a:pt x="452" y="217"/>
                  <a:pt x="452" y="217"/>
                  <a:pt x="452" y="217"/>
                </a:cubicBezTo>
                <a:cubicBezTo>
                  <a:pt x="552" y="118"/>
                  <a:pt x="552" y="118"/>
                  <a:pt x="552" y="118"/>
                </a:cubicBezTo>
                <a:cubicBezTo>
                  <a:pt x="553" y="116"/>
                  <a:pt x="554" y="115"/>
                  <a:pt x="554" y="113"/>
                </a:cubicBezTo>
                <a:cubicBezTo>
                  <a:pt x="554" y="111"/>
                  <a:pt x="553" y="109"/>
                  <a:pt x="552" y="108"/>
                </a:cubicBezTo>
                <a:cubicBezTo>
                  <a:pt x="450" y="6"/>
                  <a:pt x="450" y="6"/>
                  <a:pt x="450" y="6"/>
                </a:cubicBezTo>
                <a:cubicBezTo>
                  <a:pt x="448" y="4"/>
                  <a:pt x="443" y="4"/>
                  <a:pt x="440" y="6"/>
                </a:cubicBezTo>
                <a:cubicBezTo>
                  <a:pt x="343" y="103"/>
                  <a:pt x="343" y="103"/>
                  <a:pt x="343" y="103"/>
                </a:cubicBezTo>
                <a:cubicBezTo>
                  <a:pt x="300" y="61"/>
                  <a:pt x="300" y="61"/>
                  <a:pt x="300" y="61"/>
                </a:cubicBezTo>
                <a:cubicBezTo>
                  <a:pt x="297" y="58"/>
                  <a:pt x="293" y="58"/>
                  <a:pt x="290" y="61"/>
                </a:cubicBezTo>
                <a:cubicBezTo>
                  <a:pt x="288" y="63"/>
                  <a:pt x="288" y="68"/>
                  <a:pt x="290" y="70"/>
                </a:cubicBezTo>
                <a:cubicBezTo>
                  <a:pt x="326" y="106"/>
                  <a:pt x="326" y="106"/>
                  <a:pt x="326" y="106"/>
                </a:cubicBezTo>
                <a:cubicBezTo>
                  <a:pt x="225" y="106"/>
                  <a:pt x="225" y="106"/>
                  <a:pt x="225" y="106"/>
                </a:cubicBezTo>
                <a:cubicBezTo>
                  <a:pt x="222" y="47"/>
                  <a:pt x="173" y="0"/>
                  <a:pt x="113" y="0"/>
                </a:cubicBezTo>
                <a:cubicBezTo>
                  <a:pt x="51" y="0"/>
                  <a:pt x="0" y="51"/>
                  <a:pt x="0" y="113"/>
                </a:cubicBezTo>
                <a:cubicBezTo>
                  <a:pt x="0" y="169"/>
                  <a:pt x="42" y="217"/>
                  <a:pt x="97" y="224"/>
                </a:cubicBezTo>
                <a:cubicBezTo>
                  <a:pt x="61" y="260"/>
                  <a:pt x="61" y="260"/>
                  <a:pt x="61" y="260"/>
                </a:cubicBezTo>
                <a:cubicBezTo>
                  <a:pt x="58" y="263"/>
                  <a:pt x="58" y="268"/>
                  <a:pt x="61" y="270"/>
                </a:cubicBezTo>
                <a:cubicBezTo>
                  <a:pt x="63" y="273"/>
                  <a:pt x="68" y="273"/>
                  <a:pt x="71" y="270"/>
                </a:cubicBezTo>
                <a:cubicBezTo>
                  <a:pt x="106" y="235"/>
                  <a:pt x="106" y="235"/>
                  <a:pt x="106" y="235"/>
                </a:cubicBezTo>
                <a:cubicBezTo>
                  <a:pt x="106" y="334"/>
                  <a:pt x="106" y="334"/>
                  <a:pt x="106" y="334"/>
                </a:cubicBezTo>
                <a:cubicBezTo>
                  <a:pt x="7" y="334"/>
                  <a:pt x="7" y="334"/>
                  <a:pt x="7" y="334"/>
                </a:cubicBezTo>
                <a:cubicBezTo>
                  <a:pt x="3" y="334"/>
                  <a:pt x="0" y="337"/>
                  <a:pt x="0" y="341"/>
                </a:cubicBezTo>
                <a:cubicBezTo>
                  <a:pt x="0" y="552"/>
                  <a:pt x="0" y="552"/>
                  <a:pt x="0" y="552"/>
                </a:cubicBezTo>
                <a:cubicBezTo>
                  <a:pt x="0" y="556"/>
                  <a:pt x="3" y="559"/>
                  <a:pt x="7" y="559"/>
                </a:cubicBezTo>
                <a:cubicBezTo>
                  <a:pt x="219" y="559"/>
                  <a:pt x="219" y="559"/>
                  <a:pt x="219" y="559"/>
                </a:cubicBezTo>
                <a:cubicBezTo>
                  <a:pt x="223" y="559"/>
                  <a:pt x="226" y="556"/>
                  <a:pt x="226" y="552"/>
                </a:cubicBezTo>
                <a:cubicBezTo>
                  <a:pt x="226" y="341"/>
                  <a:pt x="226" y="341"/>
                  <a:pt x="226" y="341"/>
                </a:cubicBezTo>
                <a:cubicBezTo>
                  <a:pt x="226" y="337"/>
                  <a:pt x="223" y="334"/>
                  <a:pt x="219" y="334"/>
                </a:cubicBezTo>
                <a:cubicBezTo>
                  <a:pt x="120" y="334"/>
                  <a:pt x="120" y="334"/>
                  <a:pt x="120" y="334"/>
                </a:cubicBezTo>
                <a:cubicBezTo>
                  <a:pt x="120" y="235"/>
                  <a:pt x="120" y="235"/>
                  <a:pt x="120" y="235"/>
                </a:cubicBezTo>
                <a:cubicBezTo>
                  <a:pt x="155" y="270"/>
                  <a:pt x="155" y="270"/>
                  <a:pt x="155" y="270"/>
                </a:cubicBezTo>
                <a:cubicBezTo>
                  <a:pt x="157" y="272"/>
                  <a:pt x="158" y="272"/>
                  <a:pt x="160" y="272"/>
                </a:cubicBezTo>
                <a:cubicBezTo>
                  <a:pt x="162" y="272"/>
                  <a:pt x="164" y="272"/>
                  <a:pt x="165" y="270"/>
                </a:cubicBezTo>
                <a:cubicBezTo>
                  <a:pt x="168" y="268"/>
                  <a:pt x="168" y="263"/>
                  <a:pt x="165" y="260"/>
                </a:cubicBezTo>
                <a:cubicBezTo>
                  <a:pt x="129" y="224"/>
                  <a:pt x="129" y="224"/>
                  <a:pt x="129" y="224"/>
                </a:cubicBezTo>
                <a:cubicBezTo>
                  <a:pt x="181" y="217"/>
                  <a:pt x="222" y="173"/>
                  <a:pt x="225" y="120"/>
                </a:cubicBezTo>
                <a:cubicBezTo>
                  <a:pt x="326" y="120"/>
                  <a:pt x="326" y="120"/>
                  <a:pt x="326" y="120"/>
                </a:cubicBezTo>
                <a:cubicBezTo>
                  <a:pt x="290" y="155"/>
                  <a:pt x="290" y="155"/>
                  <a:pt x="290" y="155"/>
                </a:cubicBezTo>
                <a:cubicBezTo>
                  <a:pt x="288" y="158"/>
                  <a:pt x="288" y="162"/>
                  <a:pt x="290" y="165"/>
                </a:cubicBezTo>
                <a:cubicBezTo>
                  <a:pt x="292" y="166"/>
                  <a:pt x="293" y="167"/>
                  <a:pt x="295" y="167"/>
                </a:cubicBezTo>
                <a:cubicBezTo>
                  <a:pt x="297" y="167"/>
                  <a:pt x="299" y="166"/>
                  <a:pt x="300" y="165"/>
                </a:cubicBezTo>
                <a:cubicBezTo>
                  <a:pt x="343" y="122"/>
                  <a:pt x="343" y="122"/>
                  <a:pt x="343" y="122"/>
                </a:cubicBezTo>
                <a:cubicBezTo>
                  <a:pt x="438" y="217"/>
                  <a:pt x="438" y="217"/>
                  <a:pt x="438" y="217"/>
                </a:cubicBezTo>
                <a:cubicBezTo>
                  <a:pt x="438" y="323"/>
                  <a:pt x="438" y="323"/>
                  <a:pt x="438" y="323"/>
                </a:cubicBezTo>
                <a:cubicBezTo>
                  <a:pt x="403" y="288"/>
                  <a:pt x="403" y="288"/>
                  <a:pt x="403" y="288"/>
                </a:cubicBezTo>
                <a:cubicBezTo>
                  <a:pt x="400" y="285"/>
                  <a:pt x="396" y="285"/>
                  <a:pt x="393" y="288"/>
                </a:cubicBezTo>
                <a:cubicBezTo>
                  <a:pt x="390" y="291"/>
                  <a:pt x="390" y="295"/>
                  <a:pt x="393" y="298"/>
                </a:cubicBezTo>
                <a:cubicBezTo>
                  <a:pt x="430" y="335"/>
                  <a:pt x="430" y="335"/>
                  <a:pt x="430" y="335"/>
                </a:cubicBezTo>
                <a:cubicBezTo>
                  <a:pt x="375" y="342"/>
                  <a:pt x="333" y="389"/>
                  <a:pt x="333" y="446"/>
                </a:cubicBezTo>
                <a:cubicBezTo>
                  <a:pt x="333" y="508"/>
                  <a:pt x="383" y="559"/>
                  <a:pt x="445" y="559"/>
                </a:cubicBezTo>
                <a:cubicBezTo>
                  <a:pt x="508" y="559"/>
                  <a:pt x="558" y="508"/>
                  <a:pt x="558" y="446"/>
                </a:cubicBezTo>
                <a:cubicBezTo>
                  <a:pt x="558" y="389"/>
                  <a:pt x="516" y="342"/>
                  <a:pt x="461" y="335"/>
                </a:cubicBezTo>
                <a:close/>
                <a:moveTo>
                  <a:pt x="212" y="545"/>
                </a:moveTo>
                <a:cubicBezTo>
                  <a:pt x="14" y="545"/>
                  <a:pt x="14" y="545"/>
                  <a:pt x="14" y="545"/>
                </a:cubicBezTo>
                <a:cubicBezTo>
                  <a:pt x="14" y="348"/>
                  <a:pt x="14" y="348"/>
                  <a:pt x="14" y="348"/>
                </a:cubicBezTo>
                <a:cubicBezTo>
                  <a:pt x="212" y="348"/>
                  <a:pt x="212" y="348"/>
                  <a:pt x="212" y="348"/>
                </a:cubicBezTo>
                <a:lnTo>
                  <a:pt x="212" y="545"/>
                </a:lnTo>
                <a:close/>
                <a:moveTo>
                  <a:pt x="116" y="211"/>
                </a:moveTo>
                <a:cubicBezTo>
                  <a:pt x="115" y="211"/>
                  <a:pt x="114" y="211"/>
                  <a:pt x="113" y="211"/>
                </a:cubicBezTo>
                <a:cubicBezTo>
                  <a:pt x="112" y="211"/>
                  <a:pt x="111" y="211"/>
                  <a:pt x="110" y="211"/>
                </a:cubicBezTo>
                <a:cubicBezTo>
                  <a:pt x="57" y="210"/>
                  <a:pt x="14" y="166"/>
                  <a:pt x="14" y="113"/>
                </a:cubicBezTo>
                <a:cubicBezTo>
                  <a:pt x="14" y="58"/>
                  <a:pt x="58" y="14"/>
                  <a:pt x="113" y="14"/>
                </a:cubicBezTo>
                <a:cubicBezTo>
                  <a:pt x="167" y="14"/>
                  <a:pt x="212" y="58"/>
                  <a:pt x="212" y="113"/>
                </a:cubicBezTo>
                <a:cubicBezTo>
                  <a:pt x="212" y="166"/>
                  <a:pt x="169" y="210"/>
                  <a:pt x="116" y="211"/>
                </a:cubicBezTo>
                <a:close/>
                <a:moveTo>
                  <a:pt x="445" y="21"/>
                </a:moveTo>
                <a:cubicBezTo>
                  <a:pt x="537" y="113"/>
                  <a:pt x="537" y="113"/>
                  <a:pt x="537" y="113"/>
                </a:cubicBezTo>
                <a:cubicBezTo>
                  <a:pt x="445" y="204"/>
                  <a:pt x="445" y="204"/>
                  <a:pt x="445" y="204"/>
                </a:cubicBezTo>
                <a:cubicBezTo>
                  <a:pt x="354" y="113"/>
                  <a:pt x="354" y="113"/>
                  <a:pt x="354" y="113"/>
                </a:cubicBezTo>
                <a:lnTo>
                  <a:pt x="445" y="21"/>
                </a:lnTo>
                <a:close/>
                <a:moveTo>
                  <a:pt x="445" y="545"/>
                </a:moveTo>
                <a:cubicBezTo>
                  <a:pt x="391" y="545"/>
                  <a:pt x="347" y="501"/>
                  <a:pt x="347" y="446"/>
                </a:cubicBezTo>
                <a:cubicBezTo>
                  <a:pt x="347" y="392"/>
                  <a:pt x="391" y="348"/>
                  <a:pt x="445" y="348"/>
                </a:cubicBezTo>
                <a:cubicBezTo>
                  <a:pt x="500" y="348"/>
                  <a:pt x="544" y="392"/>
                  <a:pt x="544" y="446"/>
                </a:cubicBezTo>
                <a:cubicBezTo>
                  <a:pt x="544" y="501"/>
                  <a:pt x="500" y="545"/>
                  <a:pt x="445" y="54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24"/>
          <p:cNvSpPr/>
          <p:nvPr/>
        </p:nvSpPr>
        <p:spPr>
          <a:xfrm>
            <a:off x="8447459" y="3259499"/>
            <a:ext cx="1128835" cy="530658"/>
          </a:xfrm>
          <a:prstGeom prst="rect">
            <a:avLst/>
          </a:prstGeom>
        </p:spPr>
        <p:txBody>
          <a:bodyPr wrap="none">
            <a:spAutoFit/>
          </a:bodyPr>
          <a:lstStyle/>
          <a:p>
            <a:pPr algn="ctr">
              <a:lnSpc>
                <a:spcPct val="89000"/>
              </a:lnSpc>
            </a:pPr>
            <a:r>
              <a:rPr lang="en-US" sz="1600" b="1" dirty="0" smtClean="0">
                <a:solidFill>
                  <a:srgbClr val="FFFFFF"/>
                </a:solidFill>
              </a:rPr>
              <a:t>Airport </a:t>
            </a:r>
          </a:p>
          <a:p>
            <a:pPr algn="ctr">
              <a:lnSpc>
                <a:spcPct val="89000"/>
              </a:lnSpc>
            </a:pPr>
            <a:r>
              <a:rPr lang="en-US" sz="1600" b="1" dirty="0" smtClean="0">
                <a:solidFill>
                  <a:srgbClr val="FFFFFF"/>
                </a:solidFill>
              </a:rPr>
              <a:t>Operations</a:t>
            </a:r>
            <a:endParaRPr lang="en-US" sz="1600" b="1" dirty="0">
              <a:solidFill>
                <a:srgbClr val="FFFFFF"/>
              </a:solidFill>
            </a:endParaRPr>
          </a:p>
        </p:txBody>
      </p:sp>
      <p:pic>
        <p:nvPicPr>
          <p:cNvPr id="26" name="Picture 2" descr="Related image"/>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2681848" y="2579513"/>
            <a:ext cx="953238" cy="9532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Image result for aircraft on ground icon png"/>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925523" y="3946432"/>
            <a:ext cx="1023628" cy="102362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Related image"/>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89078" y="2524084"/>
            <a:ext cx="845595" cy="68376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blockchain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3361" y="1580470"/>
            <a:ext cx="8458200" cy="4114064"/>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760391" y="5694533"/>
            <a:ext cx="8545458" cy="646331"/>
          </a:xfrm>
          <a:prstGeom prst="rect">
            <a:avLst/>
          </a:prstGeom>
          <a:solidFill>
            <a:schemeClr val="accent5">
              <a:lumMod val="50000"/>
            </a:schemeClr>
          </a:solidFill>
        </p:spPr>
        <p:txBody>
          <a:bodyPr wrap="square">
            <a:spAutoFit/>
          </a:bodyPr>
          <a:lstStyle/>
          <a:p>
            <a:r>
              <a:rPr lang="en-US" dirty="0" smtClean="0">
                <a:solidFill>
                  <a:schemeClr val="bg1"/>
                </a:solidFill>
              </a:rPr>
              <a:t>Perfect </a:t>
            </a:r>
            <a:r>
              <a:rPr lang="en-US" dirty="0">
                <a:solidFill>
                  <a:schemeClr val="bg1"/>
                </a:solidFill>
              </a:rPr>
              <a:t>ground for a consortium blockchain where each party would write to the chain </a:t>
            </a:r>
            <a:r>
              <a:rPr lang="en-US" dirty="0" smtClean="0">
                <a:solidFill>
                  <a:schemeClr val="bg1"/>
                </a:solidFill>
              </a:rPr>
              <a:t>&amp; </a:t>
            </a:r>
            <a:r>
              <a:rPr lang="en-US" dirty="0">
                <a:solidFill>
                  <a:schemeClr val="bg1"/>
                </a:solidFill>
              </a:rPr>
              <a:t>allow each party to see a true picture of what is happening in near real time at an airport</a:t>
            </a:r>
          </a:p>
        </p:txBody>
      </p:sp>
    </p:spTree>
    <p:extLst>
      <p:ext uri="{BB962C8B-B14F-4D97-AF65-F5344CB8AC3E}">
        <p14:creationId xmlns:p14="http://schemas.microsoft.com/office/powerpoint/2010/main" val="141639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33333" decel="50000" fill="hold" grpId="0" nodeType="afterEffect">
                                  <p:stCondLst>
                                    <p:cond delay="0"/>
                                  </p:stCondLst>
                                  <p:childTnLst>
                                    <p:animRot by="21600000">
                                      <p:cBhvr>
                                        <p:cTn id="6" dur="6000" fill="hold"/>
                                        <p:tgtEl>
                                          <p:spTgt spid="6"/>
                                        </p:tgtEl>
                                        <p:attrNameLst>
                                          <p:attrName>r</p:attrName>
                                        </p:attrNameLst>
                                      </p:cBhvr>
                                    </p:animRot>
                                  </p:childTnLst>
                                </p:cTn>
                              </p:par>
                              <p:par>
                                <p:cTn id="7" presetID="8" presetClass="emph" presetSubtype="0" accel="33333" decel="50000" fill="hold" grpId="0" nodeType="withEffect">
                                  <p:stCondLst>
                                    <p:cond delay="0"/>
                                  </p:stCondLst>
                                  <p:childTnLst>
                                    <p:animRot by="-27000000">
                                      <p:cBhvr>
                                        <p:cTn id="8" dur="6000" fill="hold"/>
                                        <p:tgtEl>
                                          <p:spTgt spid="11"/>
                                        </p:tgtEl>
                                        <p:attrNameLst>
                                          <p:attrName>r</p:attrName>
                                        </p:attrNameLst>
                                      </p:cBhvr>
                                    </p:animRot>
                                  </p:childTnLst>
                                </p:cTn>
                              </p:par>
                              <p:par>
                                <p:cTn id="9" presetID="8" presetClass="emph" presetSubtype="0" accel="33333" decel="50000" fill="hold" grpId="0" nodeType="withEffect">
                                  <p:stCondLst>
                                    <p:cond delay="0"/>
                                  </p:stCondLst>
                                  <p:childTnLst>
                                    <p:animRot by="21600000">
                                      <p:cBhvr>
                                        <p:cTn id="10" dur="6000" fill="hold"/>
                                        <p:tgtEl>
                                          <p:spTgt spid="10"/>
                                        </p:tgtEl>
                                        <p:attrNameLst>
                                          <p:attrName>r</p:attrName>
                                        </p:attrNameLst>
                                      </p:cBhvr>
                                    </p:animRot>
                                  </p:childTnLst>
                                </p:cTn>
                              </p:par>
                              <p:par>
                                <p:cTn id="11" presetID="8" presetClass="emph" presetSubtype="0" accel="33333" decel="50000" fill="hold" grpId="0" nodeType="withEffect">
                                  <p:stCondLst>
                                    <p:cond delay="0"/>
                                  </p:stCondLst>
                                  <p:childTnLst>
                                    <p:animRot by="-27000000">
                                      <p:cBhvr>
                                        <p:cTn id="12" dur="6000" fill="hold"/>
                                        <p:tgtEl>
                                          <p:spTgt spid="5"/>
                                        </p:tgtEl>
                                        <p:attrNameLst>
                                          <p:attrName>r</p:attrName>
                                        </p:attrNameLst>
                                      </p:cBhvr>
                                    </p:animRot>
                                  </p:childTnLst>
                                </p:cTn>
                              </p:par>
                              <p:par>
                                <p:cTn id="13" presetID="8" presetClass="emph" presetSubtype="0" accel="33333" decel="50000" fill="hold" grpId="0" nodeType="withEffect">
                                  <p:stCondLst>
                                    <p:cond delay="0"/>
                                  </p:stCondLst>
                                  <p:childTnLst>
                                    <p:animRot by="27000000">
                                      <p:cBhvr>
                                        <p:cTn id="14" dur="6000" fill="hold"/>
                                        <p:tgtEl>
                                          <p:spTgt spid="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4" presetClass="entr" presetSubtype="5"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vertical)">
                                      <p:cBhvr>
                                        <p:cTn id="19" dur="2000"/>
                                        <p:tgtEl>
                                          <p:spTgt spid="29"/>
                                        </p:tgtEl>
                                      </p:cBhvr>
                                    </p:animEffect>
                                  </p:childTnLst>
                                </p:cTn>
                              </p:par>
                              <p:par>
                                <p:cTn id="20" presetID="14" presetClass="entr" presetSubtype="5"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randombar(vertical)">
                                      <p:cBhvr>
                                        <p:cTn id="2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Blockchain of Blockchains</a:t>
            </a:r>
            <a:endParaRPr lang="en-US" sz="3600" dirty="0"/>
          </a:p>
        </p:txBody>
      </p:sp>
      <p:pic>
        <p:nvPicPr>
          <p:cNvPr id="28" name="Picture 27"/>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9952909">
            <a:off x="505626" y="2900208"/>
            <a:ext cx="2539682" cy="2539682"/>
          </a:xfrm>
          <a:prstGeom prst="rect">
            <a:avLst/>
          </a:prstGeom>
        </p:spPr>
      </p:pic>
      <p:pic>
        <p:nvPicPr>
          <p:cNvPr id="29" name="Picture 28"/>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517455">
            <a:off x="2346147" y="1370296"/>
            <a:ext cx="2539682" cy="2539682"/>
          </a:xfrm>
          <a:prstGeom prst="rect">
            <a:avLst/>
          </a:prstGeom>
        </p:spPr>
      </p:pic>
      <p:pic>
        <p:nvPicPr>
          <p:cNvPr id="30" name="Picture 29"/>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641922">
            <a:off x="8992937" y="2214699"/>
            <a:ext cx="2539682" cy="2539682"/>
          </a:xfrm>
          <a:prstGeom prst="rect">
            <a:avLst/>
          </a:prstGeom>
        </p:spPr>
      </p:pic>
      <p:pic>
        <p:nvPicPr>
          <p:cNvPr id="31" name="Picture 30"/>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6967877" y="701819"/>
            <a:ext cx="2539682" cy="2539682"/>
          </a:xfrm>
          <a:prstGeom prst="rect">
            <a:avLst/>
          </a:prstGeom>
        </p:spPr>
      </p:pic>
      <p:pic>
        <p:nvPicPr>
          <p:cNvPr id="32" name="Picture 31"/>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7386218">
            <a:off x="6680596" y="2974017"/>
            <a:ext cx="2539682" cy="2539682"/>
          </a:xfrm>
          <a:prstGeom prst="rect">
            <a:avLst/>
          </a:prstGeom>
        </p:spPr>
      </p:pic>
      <p:pic>
        <p:nvPicPr>
          <p:cNvPr id="33" name="Picture 32"/>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921734">
            <a:off x="4075069" y="4808309"/>
            <a:ext cx="2539682" cy="2539682"/>
          </a:xfrm>
          <a:prstGeom prst="rect">
            <a:avLst/>
          </a:prstGeom>
        </p:spPr>
      </p:pic>
      <p:pic>
        <p:nvPicPr>
          <p:cNvPr id="34" name="Picture 33"/>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6218805" y="4834344"/>
            <a:ext cx="2539682" cy="2539682"/>
          </a:xfrm>
          <a:prstGeom prst="rect">
            <a:avLst/>
          </a:prstGeom>
        </p:spPr>
      </p:pic>
      <p:pic>
        <p:nvPicPr>
          <p:cNvPr id="35" name="Picture 34"/>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730821">
            <a:off x="3673140" y="3095804"/>
            <a:ext cx="2539682" cy="2539682"/>
          </a:xfrm>
          <a:prstGeom prst="rect">
            <a:avLst/>
          </a:prstGeom>
        </p:spPr>
      </p:pic>
      <p:pic>
        <p:nvPicPr>
          <p:cNvPr id="36" name="Picture 35"/>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95026" y="1589400"/>
            <a:ext cx="2667000" cy="2667000"/>
          </a:xfrm>
          <a:prstGeom prst="rect">
            <a:avLst/>
          </a:prstGeom>
        </p:spPr>
      </p:pic>
      <p:pic>
        <p:nvPicPr>
          <p:cNvPr id="37" name="Picture 36"/>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080426" y="4180200"/>
            <a:ext cx="2348653" cy="2348653"/>
          </a:xfrm>
          <a:prstGeom prst="rect">
            <a:avLst/>
          </a:prstGeom>
        </p:spPr>
      </p:pic>
      <p:pic>
        <p:nvPicPr>
          <p:cNvPr id="38" name="Picture 37"/>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481226" y="4408800"/>
            <a:ext cx="2667000" cy="2667000"/>
          </a:xfrm>
          <a:prstGeom prst="rect">
            <a:avLst/>
          </a:prstGeom>
        </p:spPr>
      </p:pic>
      <p:pic>
        <p:nvPicPr>
          <p:cNvPr id="39" name="Picture 38"/>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48471" y="2038001"/>
            <a:ext cx="1268469" cy="1268469"/>
          </a:xfrm>
          <a:prstGeom prst="rect">
            <a:avLst/>
          </a:prstGeom>
        </p:spPr>
      </p:pic>
      <p:pic>
        <p:nvPicPr>
          <p:cNvPr id="40" name="Picture 39"/>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316907" y="1056000"/>
            <a:ext cx="1467277" cy="1467277"/>
          </a:xfrm>
          <a:prstGeom prst="rect">
            <a:avLst/>
          </a:prstGeom>
        </p:spPr>
      </p:pic>
      <p:sp>
        <p:nvSpPr>
          <p:cNvPr id="41" name="Rectangle 40"/>
          <p:cNvSpPr/>
          <p:nvPr/>
        </p:nvSpPr>
        <p:spPr>
          <a:xfrm>
            <a:off x="6628863" y="5070425"/>
            <a:ext cx="2741612" cy="646331"/>
          </a:xfrm>
          <a:prstGeom prst="rect">
            <a:avLst/>
          </a:prstGeom>
          <a:noFill/>
        </p:spPr>
        <p:txBody>
          <a:bodyPr wrap="square">
            <a:spAutoFit/>
          </a:bodyPr>
          <a:lstStyle/>
          <a:p>
            <a:pPr algn="ctr"/>
            <a:r>
              <a:rPr lang="en-US" b="1" dirty="0" smtClean="0">
                <a:solidFill>
                  <a:schemeClr val="accent5">
                    <a:lumMod val="75000"/>
                  </a:schemeClr>
                </a:solidFill>
              </a:rPr>
              <a:t>Public </a:t>
            </a:r>
          </a:p>
          <a:p>
            <a:pPr algn="ctr"/>
            <a:r>
              <a:rPr lang="en-US" b="1" dirty="0" smtClean="0">
                <a:solidFill>
                  <a:schemeClr val="accent5">
                    <a:lumMod val="75000"/>
                  </a:schemeClr>
                </a:solidFill>
              </a:rPr>
              <a:t>Blockchains</a:t>
            </a:r>
            <a:endParaRPr lang="en-US" b="1" dirty="0">
              <a:solidFill>
                <a:schemeClr val="accent5">
                  <a:lumMod val="75000"/>
                </a:schemeClr>
              </a:solidFill>
            </a:endParaRPr>
          </a:p>
        </p:txBody>
      </p:sp>
      <p:sp>
        <p:nvSpPr>
          <p:cNvPr id="42" name="Rectangle 41"/>
          <p:cNvSpPr/>
          <p:nvPr/>
        </p:nvSpPr>
        <p:spPr>
          <a:xfrm>
            <a:off x="5224864" y="3894520"/>
            <a:ext cx="2741612" cy="646331"/>
          </a:xfrm>
          <a:prstGeom prst="rect">
            <a:avLst/>
          </a:prstGeom>
          <a:noFill/>
        </p:spPr>
        <p:txBody>
          <a:bodyPr wrap="square">
            <a:spAutoFit/>
          </a:bodyPr>
          <a:lstStyle/>
          <a:p>
            <a:pPr algn="ctr"/>
            <a:r>
              <a:rPr lang="en-US" b="1" dirty="0" smtClean="0">
                <a:solidFill>
                  <a:schemeClr val="accent5">
                    <a:lumMod val="75000"/>
                  </a:schemeClr>
                </a:solidFill>
              </a:rPr>
              <a:t>Private</a:t>
            </a:r>
          </a:p>
          <a:p>
            <a:pPr algn="ctr"/>
            <a:r>
              <a:rPr lang="en-US" b="1" dirty="0" smtClean="0">
                <a:solidFill>
                  <a:schemeClr val="accent5">
                    <a:lumMod val="75000"/>
                  </a:schemeClr>
                </a:solidFill>
              </a:rPr>
              <a:t>Blockchains  </a:t>
            </a:r>
            <a:endParaRPr lang="en-US" b="1" dirty="0">
              <a:solidFill>
                <a:schemeClr val="accent5">
                  <a:lumMod val="75000"/>
                </a:schemeClr>
              </a:solidFill>
            </a:endParaRPr>
          </a:p>
        </p:txBody>
      </p:sp>
      <p:sp>
        <p:nvSpPr>
          <p:cNvPr id="43" name="Rectangle 42"/>
          <p:cNvSpPr/>
          <p:nvPr/>
        </p:nvSpPr>
        <p:spPr>
          <a:xfrm>
            <a:off x="1446329" y="3889665"/>
            <a:ext cx="2741612" cy="369332"/>
          </a:xfrm>
          <a:prstGeom prst="rect">
            <a:avLst/>
          </a:prstGeom>
          <a:noFill/>
        </p:spPr>
        <p:txBody>
          <a:bodyPr wrap="square">
            <a:spAutoFit/>
          </a:bodyPr>
          <a:lstStyle/>
          <a:p>
            <a:pPr algn="ctr"/>
            <a:r>
              <a:rPr lang="en-US" b="1" dirty="0" smtClean="0">
                <a:solidFill>
                  <a:schemeClr val="accent5">
                    <a:lumMod val="75000"/>
                  </a:schemeClr>
                </a:solidFill>
              </a:rPr>
              <a:t>Industry Regulators</a:t>
            </a:r>
            <a:endParaRPr lang="en-US" b="1" dirty="0">
              <a:solidFill>
                <a:schemeClr val="accent5">
                  <a:lumMod val="75000"/>
                </a:schemeClr>
              </a:solidFill>
            </a:endParaRPr>
          </a:p>
        </p:txBody>
      </p:sp>
      <p:sp>
        <p:nvSpPr>
          <p:cNvPr id="44" name="Rectangle 43"/>
          <p:cNvSpPr/>
          <p:nvPr/>
        </p:nvSpPr>
        <p:spPr>
          <a:xfrm>
            <a:off x="2043938" y="1826285"/>
            <a:ext cx="2741612" cy="369332"/>
          </a:xfrm>
          <a:prstGeom prst="rect">
            <a:avLst/>
          </a:prstGeom>
          <a:noFill/>
        </p:spPr>
        <p:txBody>
          <a:bodyPr wrap="square">
            <a:spAutoFit/>
          </a:bodyPr>
          <a:lstStyle/>
          <a:p>
            <a:r>
              <a:rPr lang="en-US" b="1" dirty="0" smtClean="0">
                <a:solidFill>
                  <a:schemeClr val="accent5">
                    <a:lumMod val="75000"/>
                  </a:schemeClr>
                </a:solidFill>
              </a:rPr>
              <a:t>Governments Institutions</a:t>
            </a:r>
            <a:endParaRPr lang="en-US" b="1" dirty="0">
              <a:solidFill>
                <a:schemeClr val="accent5">
                  <a:lumMod val="75000"/>
                </a:schemeClr>
              </a:solidFill>
            </a:endParaRPr>
          </a:p>
        </p:txBody>
      </p:sp>
      <p:sp>
        <p:nvSpPr>
          <p:cNvPr id="45" name="Rectangle 44"/>
          <p:cNvSpPr/>
          <p:nvPr/>
        </p:nvSpPr>
        <p:spPr>
          <a:xfrm>
            <a:off x="7503717" y="2278520"/>
            <a:ext cx="2741612" cy="369332"/>
          </a:xfrm>
          <a:prstGeom prst="rect">
            <a:avLst/>
          </a:prstGeom>
          <a:noFill/>
        </p:spPr>
        <p:txBody>
          <a:bodyPr wrap="square">
            <a:spAutoFit/>
          </a:bodyPr>
          <a:lstStyle/>
          <a:p>
            <a:pPr algn="ctr"/>
            <a:r>
              <a:rPr lang="en-US" b="1" dirty="0" smtClean="0">
                <a:solidFill>
                  <a:schemeClr val="accent5">
                    <a:lumMod val="75000"/>
                  </a:schemeClr>
                </a:solidFill>
              </a:rPr>
              <a:t>Finance &amp; Banking</a:t>
            </a:r>
            <a:endParaRPr lang="en-US" b="1" dirty="0">
              <a:solidFill>
                <a:schemeClr val="accent5">
                  <a:lumMod val="75000"/>
                </a:schemeClr>
              </a:solidFill>
            </a:endParaRPr>
          </a:p>
        </p:txBody>
      </p:sp>
    </p:spTree>
    <p:extLst>
      <p:ext uri="{BB962C8B-B14F-4D97-AF65-F5344CB8AC3E}">
        <p14:creationId xmlns:p14="http://schemas.microsoft.com/office/powerpoint/2010/main" val="37730910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28427"/>
            <a:ext cx="9144000" cy="2407818"/>
          </a:xfrm>
          <a:prstGeom prst="rect">
            <a:avLst/>
          </a:prstGeom>
        </p:spPr>
      </p:pic>
      <p:sp>
        <p:nvSpPr>
          <p:cNvPr id="2" name="Title 1"/>
          <p:cNvSpPr>
            <a:spLocks noGrp="1"/>
          </p:cNvSpPr>
          <p:nvPr>
            <p:ph type="ctrTitle"/>
          </p:nvPr>
        </p:nvSpPr>
        <p:spPr>
          <a:xfrm>
            <a:off x="1524000" y="1109484"/>
            <a:ext cx="9144000" cy="2387600"/>
          </a:xfrm>
        </p:spPr>
        <p:txBody>
          <a:bodyPr>
            <a:normAutofit/>
          </a:bodyPr>
          <a:lstStyle/>
          <a:p>
            <a:r>
              <a:rPr lang="en-US" b="1" dirty="0">
                <a:solidFill>
                  <a:schemeClr val="bg1"/>
                </a:solidFill>
              </a:rPr>
              <a:t>Supply Chain Management</a:t>
            </a:r>
            <a:br>
              <a:rPr lang="en-US" b="1" dirty="0">
                <a:solidFill>
                  <a:schemeClr val="bg1"/>
                </a:solidFill>
              </a:rPr>
            </a:br>
            <a:r>
              <a:rPr lang="en-US" b="1" dirty="0">
                <a:solidFill>
                  <a:schemeClr val="bg1"/>
                </a:solidFill>
              </a:rPr>
              <a:t>in Blockchain Era</a:t>
            </a:r>
          </a:p>
        </p:txBody>
      </p:sp>
      <p:sp>
        <p:nvSpPr>
          <p:cNvPr id="3" name="Subtitle 2"/>
          <p:cNvSpPr>
            <a:spLocks noGrp="1"/>
          </p:cNvSpPr>
          <p:nvPr>
            <p:ph type="subTitle" idx="1"/>
          </p:nvPr>
        </p:nvSpPr>
        <p:spPr>
          <a:xfrm>
            <a:off x="1523999" y="3836678"/>
            <a:ext cx="1990726" cy="1655762"/>
          </a:xfrm>
          <a:solidFill>
            <a:srgbClr val="6AAEE0"/>
          </a:solidFill>
        </p:spPr>
        <p:txBody>
          <a:bodyPr>
            <a:normAutofit/>
          </a:bodyPr>
          <a:lstStyle/>
          <a:p>
            <a:endParaRPr lang="en-US" dirty="0" smtClean="0">
              <a:solidFill>
                <a:schemeClr val="bg1"/>
              </a:solidFill>
            </a:endParaRPr>
          </a:p>
          <a:p>
            <a:r>
              <a:rPr lang="en-US" sz="3600" dirty="0" smtClean="0">
                <a:solidFill>
                  <a:schemeClr val="bg1"/>
                </a:solidFill>
              </a:rPr>
              <a:t>Block 5</a:t>
            </a:r>
            <a:endParaRPr lang="en-US" dirty="0">
              <a:solidFill>
                <a:schemeClr val="bg2">
                  <a:lumMod val="75000"/>
                </a:schemeClr>
              </a:solidFill>
            </a:endParaRPr>
          </a:p>
        </p:txBody>
      </p:sp>
      <p:sp>
        <p:nvSpPr>
          <p:cNvPr id="6" name="Subtitle 2"/>
          <p:cNvSpPr txBox="1">
            <a:spLocks/>
          </p:cNvSpPr>
          <p:nvPr/>
        </p:nvSpPr>
        <p:spPr>
          <a:xfrm>
            <a:off x="3614738" y="3836678"/>
            <a:ext cx="7053262" cy="1655762"/>
          </a:xfrm>
          <a:prstGeom prst="rect">
            <a:avLst/>
          </a:prstGeom>
          <a:solidFill>
            <a:srgbClr val="2370AA"/>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smtClean="0">
              <a:solidFill>
                <a:schemeClr val="bg1"/>
              </a:solidFill>
            </a:endParaRPr>
          </a:p>
          <a:p>
            <a:r>
              <a:rPr lang="en-US" sz="3600" dirty="0" smtClean="0">
                <a:solidFill>
                  <a:schemeClr val="bg1"/>
                </a:solidFill>
              </a:rPr>
              <a:t>Blockchain Trailblazers in Supply Chain Management</a:t>
            </a:r>
            <a:endParaRPr lang="en-US" dirty="0">
              <a:solidFill>
                <a:schemeClr val="bg2">
                  <a:lumMod val="75000"/>
                </a:schemeClr>
              </a:solidFill>
            </a:endParaRPr>
          </a:p>
        </p:txBody>
      </p:sp>
      <p:sp>
        <p:nvSpPr>
          <p:cNvPr id="7" name="Rectangle 6"/>
          <p:cNvSpPr/>
          <p:nvPr/>
        </p:nvSpPr>
        <p:spPr>
          <a:xfrm>
            <a:off x="246488" y="6206904"/>
            <a:ext cx="1790747" cy="369332"/>
          </a:xfrm>
          <a:prstGeom prst="rect">
            <a:avLst/>
          </a:prstGeom>
        </p:spPr>
        <p:txBody>
          <a:bodyPr wrap="none">
            <a:spAutoFit/>
          </a:bodyPr>
          <a:lstStyle/>
          <a:p>
            <a:pPr algn="ctr"/>
            <a:r>
              <a:rPr lang="en-US" dirty="0" smtClean="0">
                <a:solidFill>
                  <a:srgbClr val="0E215D"/>
                </a:solidFill>
              </a:rPr>
              <a:t>www.bitnautic.io</a:t>
            </a:r>
            <a:endParaRPr lang="en-US" dirty="0">
              <a:solidFill>
                <a:srgbClr val="0E215D"/>
              </a:solidFill>
            </a:endParaRPr>
          </a:p>
        </p:txBody>
      </p:sp>
      <p:pic>
        <p:nvPicPr>
          <p:cNvPr id="8"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3861" y="4955830"/>
            <a:ext cx="2311079" cy="231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99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28427"/>
            <a:ext cx="9144000" cy="2407818"/>
          </a:xfrm>
          <a:prstGeom prst="rect">
            <a:avLst/>
          </a:prstGeom>
        </p:spPr>
      </p:pic>
      <p:sp>
        <p:nvSpPr>
          <p:cNvPr id="2" name="Title 1"/>
          <p:cNvSpPr>
            <a:spLocks noGrp="1"/>
          </p:cNvSpPr>
          <p:nvPr>
            <p:ph type="ctrTitle"/>
          </p:nvPr>
        </p:nvSpPr>
        <p:spPr>
          <a:xfrm>
            <a:off x="1524000" y="1109484"/>
            <a:ext cx="9144000" cy="2387600"/>
          </a:xfrm>
        </p:spPr>
        <p:txBody>
          <a:bodyPr>
            <a:normAutofit/>
          </a:bodyPr>
          <a:lstStyle/>
          <a:p>
            <a:r>
              <a:rPr lang="en-US" b="1" dirty="0" smtClean="0">
                <a:solidFill>
                  <a:schemeClr val="bg1"/>
                </a:solidFill>
              </a:rPr>
              <a:t>Supply Chain Management</a:t>
            </a:r>
            <a:br>
              <a:rPr lang="en-US" b="1" dirty="0" smtClean="0">
                <a:solidFill>
                  <a:schemeClr val="bg1"/>
                </a:solidFill>
              </a:rPr>
            </a:br>
            <a:r>
              <a:rPr lang="en-US" b="1" dirty="0" smtClean="0">
                <a:solidFill>
                  <a:schemeClr val="bg1"/>
                </a:solidFill>
              </a:rPr>
              <a:t>in Blockchain Era</a:t>
            </a:r>
            <a:endParaRPr lang="en-US" b="1" dirty="0">
              <a:solidFill>
                <a:schemeClr val="bg1"/>
              </a:solidFill>
            </a:endParaRPr>
          </a:p>
        </p:txBody>
      </p:sp>
      <p:sp>
        <p:nvSpPr>
          <p:cNvPr id="3" name="Subtitle 2"/>
          <p:cNvSpPr>
            <a:spLocks noGrp="1"/>
          </p:cNvSpPr>
          <p:nvPr>
            <p:ph type="subTitle" idx="1"/>
          </p:nvPr>
        </p:nvSpPr>
        <p:spPr>
          <a:xfrm>
            <a:off x="1523999" y="3836678"/>
            <a:ext cx="1990726" cy="1655762"/>
          </a:xfrm>
          <a:solidFill>
            <a:srgbClr val="6AAEE0"/>
          </a:solidFill>
        </p:spPr>
        <p:txBody>
          <a:bodyPr>
            <a:normAutofit/>
          </a:bodyPr>
          <a:lstStyle/>
          <a:p>
            <a:endParaRPr lang="en-US" dirty="0" smtClean="0">
              <a:solidFill>
                <a:schemeClr val="bg1"/>
              </a:solidFill>
            </a:endParaRPr>
          </a:p>
          <a:p>
            <a:r>
              <a:rPr lang="en-US" sz="3600" dirty="0" smtClean="0">
                <a:solidFill>
                  <a:schemeClr val="bg1"/>
                </a:solidFill>
              </a:rPr>
              <a:t>Block 1</a:t>
            </a:r>
            <a:endParaRPr lang="en-US" dirty="0">
              <a:solidFill>
                <a:schemeClr val="bg2">
                  <a:lumMod val="75000"/>
                </a:schemeClr>
              </a:solidFill>
            </a:endParaRPr>
          </a:p>
        </p:txBody>
      </p:sp>
      <p:sp>
        <p:nvSpPr>
          <p:cNvPr id="5" name="Rectangle 4"/>
          <p:cNvSpPr/>
          <p:nvPr/>
        </p:nvSpPr>
        <p:spPr>
          <a:xfrm>
            <a:off x="246488" y="6206904"/>
            <a:ext cx="1790747" cy="369332"/>
          </a:xfrm>
          <a:prstGeom prst="rect">
            <a:avLst/>
          </a:prstGeom>
        </p:spPr>
        <p:txBody>
          <a:bodyPr wrap="none">
            <a:spAutoFit/>
          </a:bodyPr>
          <a:lstStyle/>
          <a:p>
            <a:pPr algn="ctr"/>
            <a:r>
              <a:rPr lang="en-US" dirty="0" smtClean="0">
                <a:solidFill>
                  <a:srgbClr val="0E215D"/>
                </a:solidFill>
              </a:rPr>
              <a:t>www.bitnautic.io</a:t>
            </a:r>
            <a:endParaRPr lang="en-US" dirty="0">
              <a:solidFill>
                <a:srgbClr val="0E215D"/>
              </a:solidFill>
            </a:endParaRPr>
          </a:p>
        </p:txBody>
      </p:sp>
      <p:sp>
        <p:nvSpPr>
          <p:cNvPr id="6" name="Subtitle 2"/>
          <p:cNvSpPr txBox="1">
            <a:spLocks/>
          </p:cNvSpPr>
          <p:nvPr/>
        </p:nvSpPr>
        <p:spPr>
          <a:xfrm>
            <a:off x="3614738" y="3836678"/>
            <a:ext cx="7053262" cy="1655762"/>
          </a:xfrm>
          <a:prstGeom prst="rect">
            <a:avLst/>
          </a:prstGeom>
          <a:solidFill>
            <a:srgbClr val="2370AA"/>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smtClean="0">
              <a:solidFill>
                <a:schemeClr val="bg1"/>
              </a:solidFill>
            </a:endParaRPr>
          </a:p>
          <a:p>
            <a:r>
              <a:rPr lang="en-US" sz="3600" dirty="0" smtClean="0">
                <a:solidFill>
                  <a:schemeClr val="bg1"/>
                </a:solidFill>
              </a:rPr>
              <a:t>What’s In It?</a:t>
            </a:r>
            <a:endParaRPr lang="en-US" dirty="0">
              <a:solidFill>
                <a:schemeClr val="bg2">
                  <a:lumMod val="75000"/>
                </a:schemeClr>
              </a:solidFill>
            </a:endParaRPr>
          </a:p>
        </p:txBody>
      </p:sp>
      <p:pic>
        <p:nvPicPr>
          <p:cNvPr id="8"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3861" y="4955830"/>
            <a:ext cx="2311079" cy="231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7262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Walmart</a:t>
            </a:r>
            <a:endParaRPr lang="en-US" sz="3600" dirty="0"/>
          </a:p>
        </p:txBody>
      </p:sp>
      <p:graphicFrame>
        <p:nvGraphicFramePr>
          <p:cNvPr id="6" name="Table 5"/>
          <p:cNvGraphicFramePr>
            <a:graphicFrameLocks noGrp="1"/>
          </p:cNvGraphicFramePr>
          <p:nvPr>
            <p:extLst>
              <p:ext uri="{D42A27DB-BD31-4B8C-83A1-F6EECF244321}">
                <p14:modId xmlns:p14="http://schemas.microsoft.com/office/powerpoint/2010/main" val="1587974502"/>
              </p:ext>
            </p:extLst>
          </p:nvPr>
        </p:nvGraphicFramePr>
        <p:xfrm>
          <a:off x="518615" y="1538534"/>
          <a:ext cx="11136573" cy="1737360"/>
        </p:xfrm>
        <a:graphic>
          <a:graphicData uri="http://schemas.openxmlformats.org/drawingml/2006/table">
            <a:tbl>
              <a:tblPr firstRow="1" bandRow="1">
                <a:tableStyleId>{5940675A-B579-460E-94D1-54222C63F5DA}</a:tableStyleId>
              </a:tblPr>
              <a:tblGrid>
                <a:gridCol w="2374710"/>
                <a:gridCol w="8761863"/>
              </a:tblGrid>
              <a:tr h="370840">
                <a:tc>
                  <a:txBody>
                    <a:bodyPr/>
                    <a:lstStyle/>
                    <a:p>
                      <a:pPr algn="ctr"/>
                      <a:r>
                        <a:rPr lang="en-US" b="1" dirty="0" smtClean="0">
                          <a:solidFill>
                            <a:schemeClr val="bg1"/>
                          </a:solidFill>
                        </a:rPr>
                        <a:t>Features of </a:t>
                      </a:r>
                    </a:p>
                    <a:p>
                      <a:pPr algn="ctr"/>
                      <a:r>
                        <a:rPr lang="en-US" b="1" dirty="0" smtClean="0">
                          <a:solidFill>
                            <a:schemeClr val="bg1"/>
                          </a:solidFill>
                        </a:rPr>
                        <a:t>Blockchain System</a:t>
                      </a:r>
                      <a:endParaRPr lang="en-US" b="1" dirty="0">
                        <a:solidFill>
                          <a:schemeClr val="bg1"/>
                        </a:solidFill>
                      </a:endParaRPr>
                    </a:p>
                  </a:txBody>
                  <a:tcPr anchor="ctr">
                    <a:solidFill>
                      <a:schemeClr val="accent5">
                        <a:lumMod val="75000"/>
                      </a:schemeClr>
                    </a:solidFill>
                  </a:tcPr>
                </a:tc>
                <a:tc>
                  <a:txBody>
                    <a:bodyPr/>
                    <a:lstStyle/>
                    <a:p>
                      <a:pPr marL="285750" indent="-285750">
                        <a:buFont typeface="Arial" panose="020B0604020202020204" pitchFamily="34" charset="0"/>
                        <a:buChar char="•"/>
                      </a:pPr>
                      <a:r>
                        <a:rPr lang="en-US" dirty="0" smtClean="0"/>
                        <a:t>Employees can track some products back to their roots—literally. </a:t>
                      </a:r>
                    </a:p>
                    <a:p>
                      <a:pPr marL="285750" indent="-285750">
                        <a:buFont typeface="Arial" panose="020B0604020202020204" pitchFamily="34" charset="0"/>
                        <a:buChar char="•"/>
                      </a:pPr>
                      <a:r>
                        <a:rPr lang="en-US" dirty="0" smtClean="0"/>
                        <a:t>After scanning mangoes or a couple dozen other products with the store's app, employees can see which farm the fruit came from and where it's stored in the backroom, according to the Wall Street Journal. </a:t>
                      </a:r>
                    </a:p>
                    <a:p>
                      <a:pPr marL="285750" indent="-285750">
                        <a:buFont typeface="Arial" panose="020B0604020202020204" pitchFamily="34" charset="0"/>
                        <a:buChar char="•"/>
                      </a:pPr>
                      <a:r>
                        <a:rPr lang="en-US" dirty="0" smtClean="0"/>
                        <a:t>The technology could help customers understand where their food comes from and could streamline the restocking process.</a:t>
                      </a:r>
                      <a:endParaRPr lang="en-US" i="0" dirty="0"/>
                    </a:p>
                  </a:txBody>
                  <a:tcPr>
                    <a:solidFill>
                      <a:schemeClr val="tx2">
                        <a:lumMod val="20000"/>
                        <a:lumOff val="80000"/>
                      </a:schemeClr>
                    </a:solidFill>
                  </a:tcPr>
                </a:tc>
              </a:tr>
            </a:tbl>
          </a:graphicData>
        </a:graphic>
      </p:graphicFrame>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5790" y="3458575"/>
            <a:ext cx="5953125" cy="3314700"/>
          </a:xfrm>
          <a:prstGeom prst="rect">
            <a:avLst/>
          </a:prstGeom>
        </p:spPr>
      </p:pic>
    </p:spTree>
    <p:extLst>
      <p:ext uri="{BB962C8B-B14F-4D97-AF65-F5344CB8AC3E}">
        <p14:creationId xmlns:p14="http://schemas.microsoft.com/office/powerpoint/2010/main" val="37276369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Maersk</a:t>
            </a:r>
            <a:endParaRPr lang="en-US" sz="3600" dirty="0"/>
          </a:p>
        </p:txBody>
      </p:sp>
      <p:graphicFrame>
        <p:nvGraphicFramePr>
          <p:cNvPr id="7" name="Table 6"/>
          <p:cNvGraphicFramePr>
            <a:graphicFrameLocks noGrp="1"/>
          </p:cNvGraphicFramePr>
          <p:nvPr>
            <p:extLst>
              <p:ext uri="{D42A27DB-BD31-4B8C-83A1-F6EECF244321}">
                <p14:modId xmlns:p14="http://schemas.microsoft.com/office/powerpoint/2010/main" val="2166449467"/>
              </p:ext>
            </p:extLst>
          </p:nvPr>
        </p:nvGraphicFramePr>
        <p:xfrm>
          <a:off x="518615" y="1538534"/>
          <a:ext cx="11136573" cy="1463040"/>
        </p:xfrm>
        <a:graphic>
          <a:graphicData uri="http://schemas.openxmlformats.org/drawingml/2006/table">
            <a:tbl>
              <a:tblPr firstRow="1" bandRow="1">
                <a:tableStyleId>{5940675A-B579-460E-94D1-54222C63F5DA}</a:tableStyleId>
              </a:tblPr>
              <a:tblGrid>
                <a:gridCol w="2374710"/>
                <a:gridCol w="8761863"/>
              </a:tblGrid>
              <a:tr h="370840">
                <a:tc>
                  <a:txBody>
                    <a:bodyPr/>
                    <a:lstStyle/>
                    <a:p>
                      <a:pPr algn="ctr"/>
                      <a:r>
                        <a:rPr lang="en-US" b="1" dirty="0" smtClean="0">
                          <a:solidFill>
                            <a:schemeClr val="bg1"/>
                          </a:solidFill>
                        </a:rPr>
                        <a:t>Features of </a:t>
                      </a:r>
                    </a:p>
                    <a:p>
                      <a:pPr algn="ctr"/>
                      <a:r>
                        <a:rPr lang="en-US" b="1" dirty="0" smtClean="0">
                          <a:solidFill>
                            <a:schemeClr val="bg1"/>
                          </a:solidFill>
                        </a:rPr>
                        <a:t>Blockchain System</a:t>
                      </a:r>
                      <a:endParaRPr lang="en-US" b="1" dirty="0">
                        <a:solidFill>
                          <a:schemeClr val="bg1"/>
                        </a:solidFill>
                      </a:endParaRPr>
                    </a:p>
                  </a:txBody>
                  <a:tcPr anchor="ctr">
                    <a:solidFill>
                      <a:schemeClr val="accent5">
                        <a:lumMod val="75000"/>
                      </a:schemeClr>
                    </a:solidFill>
                  </a:tcPr>
                </a:tc>
                <a:tc>
                  <a:txBody>
                    <a:bodyPr/>
                    <a:lstStyle/>
                    <a:p>
                      <a:pPr marL="285750" indent="-285750">
                        <a:buFont typeface="Arial" panose="020B0604020202020204" pitchFamily="34" charset="0"/>
                        <a:buChar char="•"/>
                      </a:pPr>
                      <a:r>
                        <a:rPr lang="en-US" dirty="0" smtClean="0"/>
                        <a:t>The world's largest shipping company completed its first test of blockchain technology in March 2017, looking at how it could help manage its cargo. </a:t>
                      </a:r>
                    </a:p>
                    <a:p>
                      <a:pPr marL="285750" indent="-285750">
                        <a:buFont typeface="Arial" panose="020B0604020202020204" pitchFamily="34" charset="0"/>
                        <a:buChar char="•"/>
                      </a:pPr>
                      <a:r>
                        <a:rPr lang="en-US" dirty="0" smtClean="0"/>
                        <a:t>In the test, Maersk, Dutch customs, and US Homeland Security were all able to remotely access data about the cargo, suggesting the technology may streamline and secure international shipping.</a:t>
                      </a:r>
                      <a:endParaRPr lang="en-US" i="0" dirty="0"/>
                    </a:p>
                  </a:txBody>
                  <a:tcPr>
                    <a:solidFill>
                      <a:schemeClr val="tx2">
                        <a:lumMod val="20000"/>
                        <a:lumOff val="80000"/>
                      </a:schemeClr>
                    </a:solidFill>
                  </a:tcPr>
                </a:tc>
              </a:tr>
            </a:tbl>
          </a:graphicData>
        </a:graphic>
      </p:graphicFrame>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5790" y="3458573"/>
            <a:ext cx="5953125" cy="3314700"/>
          </a:xfrm>
          <a:prstGeom prst="rect">
            <a:avLst/>
          </a:prstGeom>
        </p:spPr>
      </p:pic>
    </p:spTree>
    <p:extLst>
      <p:ext uri="{BB962C8B-B14F-4D97-AF65-F5344CB8AC3E}">
        <p14:creationId xmlns:p14="http://schemas.microsoft.com/office/powerpoint/2010/main" val="30949420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British Airways</a:t>
            </a:r>
            <a:endParaRPr lang="en-US" sz="3600" dirty="0"/>
          </a:p>
        </p:txBody>
      </p:sp>
      <p:graphicFrame>
        <p:nvGraphicFramePr>
          <p:cNvPr id="7" name="Table 6"/>
          <p:cNvGraphicFramePr>
            <a:graphicFrameLocks noGrp="1"/>
          </p:cNvGraphicFramePr>
          <p:nvPr>
            <p:extLst>
              <p:ext uri="{D42A27DB-BD31-4B8C-83A1-F6EECF244321}">
                <p14:modId xmlns:p14="http://schemas.microsoft.com/office/powerpoint/2010/main" val="2697960832"/>
              </p:ext>
            </p:extLst>
          </p:nvPr>
        </p:nvGraphicFramePr>
        <p:xfrm>
          <a:off x="518615" y="1552182"/>
          <a:ext cx="11136573" cy="1188720"/>
        </p:xfrm>
        <a:graphic>
          <a:graphicData uri="http://schemas.openxmlformats.org/drawingml/2006/table">
            <a:tbl>
              <a:tblPr firstRow="1" bandRow="1">
                <a:tableStyleId>{5940675A-B579-460E-94D1-54222C63F5DA}</a:tableStyleId>
              </a:tblPr>
              <a:tblGrid>
                <a:gridCol w="2374710"/>
                <a:gridCol w="8761863"/>
              </a:tblGrid>
              <a:tr h="370840">
                <a:tc>
                  <a:txBody>
                    <a:bodyPr/>
                    <a:lstStyle/>
                    <a:p>
                      <a:pPr algn="ctr"/>
                      <a:r>
                        <a:rPr lang="en-US" b="1" dirty="0" smtClean="0">
                          <a:solidFill>
                            <a:schemeClr val="bg1"/>
                          </a:solidFill>
                        </a:rPr>
                        <a:t>Features of </a:t>
                      </a:r>
                    </a:p>
                    <a:p>
                      <a:pPr algn="ctr"/>
                      <a:r>
                        <a:rPr lang="en-US" b="1" dirty="0" smtClean="0">
                          <a:solidFill>
                            <a:schemeClr val="bg1"/>
                          </a:solidFill>
                        </a:rPr>
                        <a:t>Blockchain System</a:t>
                      </a:r>
                      <a:endParaRPr lang="en-US" b="1" dirty="0">
                        <a:solidFill>
                          <a:schemeClr val="bg1"/>
                        </a:solidFill>
                      </a:endParaRPr>
                    </a:p>
                  </a:txBody>
                  <a:tcPr anchor="ctr">
                    <a:solidFill>
                      <a:schemeClr val="accent5">
                        <a:lumMod val="75000"/>
                      </a:schemeClr>
                    </a:solidFill>
                  </a:tcPr>
                </a:tc>
                <a:tc>
                  <a:txBody>
                    <a:bodyPr/>
                    <a:lstStyle/>
                    <a:p>
                      <a:pPr marL="285750" indent="-285750">
                        <a:buFont typeface="Arial" panose="020B0604020202020204" pitchFamily="34" charset="0"/>
                        <a:buChar char="•"/>
                      </a:pPr>
                      <a:r>
                        <a:rPr lang="en-US" dirty="0" smtClean="0"/>
                        <a:t>The airline tested using blockchain to manage data about flights between London, Geneva, and Miami in 2017. </a:t>
                      </a:r>
                    </a:p>
                    <a:p>
                      <a:pPr marL="285750" indent="-285750">
                        <a:buFont typeface="Arial" panose="020B0604020202020204" pitchFamily="34" charset="0"/>
                        <a:buChar char="•"/>
                      </a:pPr>
                      <a:r>
                        <a:rPr lang="en-US" dirty="0" smtClean="0"/>
                        <a:t>Using one unchangeable history source, the airline hoped to reduce conflicting flight information coming from gate monitors, flight apps, and the airline's website.</a:t>
                      </a:r>
                      <a:endParaRPr lang="en-US" i="0" dirty="0"/>
                    </a:p>
                  </a:txBody>
                  <a:tcPr>
                    <a:solidFill>
                      <a:schemeClr val="tx2">
                        <a:lumMod val="20000"/>
                        <a:lumOff val="80000"/>
                      </a:schemeClr>
                    </a:solidFill>
                  </a:tcPr>
                </a:tc>
              </a:tr>
            </a:tbl>
          </a:graphicData>
        </a:graphic>
      </p:graphicFrame>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5790" y="3458575"/>
            <a:ext cx="5953125" cy="3352800"/>
          </a:xfrm>
          <a:prstGeom prst="rect">
            <a:avLst/>
          </a:prstGeom>
        </p:spPr>
      </p:pic>
    </p:spTree>
    <p:extLst>
      <p:ext uri="{BB962C8B-B14F-4D97-AF65-F5344CB8AC3E}">
        <p14:creationId xmlns:p14="http://schemas.microsoft.com/office/powerpoint/2010/main" val="42244554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UPS</a:t>
            </a:r>
            <a:endParaRPr lang="en-US" sz="3600" dirty="0"/>
          </a:p>
        </p:txBody>
      </p:sp>
      <p:graphicFrame>
        <p:nvGraphicFramePr>
          <p:cNvPr id="7" name="Table 6"/>
          <p:cNvGraphicFramePr>
            <a:graphicFrameLocks noGrp="1"/>
          </p:cNvGraphicFramePr>
          <p:nvPr>
            <p:extLst>
              <p:ext uri="{D42A27DB-BD31-4B8C-83A1-F6EECF244321}">
                <p14:modId xmlns:p14="http://schemas.microsoft.com/office/powerpoint/2010/main" val="2637883105"/>
              </p:ext>
            </p:extLst>
          </p:nvPr>
        </p:nvGraphicFramePr>
        <p:xfrm>
          <a:off x="518615" y="1552182"/>
          <a:ext cx="11136573" cy="1737360"/>
        </p:xfrm>
        <a:graphic>
          <a:graphicData uri="http://schemas.openxmlformats.org/drawingml/2006/table">
            <a:tbl>
              <a:tblPr firstRow="1" bandRow="1">
                <a:tableStyleId>{5940675A-B579-460E-94D1-54222C63F5DA}</a:tableStyleId>
              </a:tblPr>
              <a:tblGrid>
                <a:gridCol w="2374710"/>
                <a:gridCol w="8761863"/>
              </a:tblGrid>
              <a:tr h="370840">
                <a:tc>
                  <a:txBody>
                    <a:bodyPr/>
                    <a:lstStyle/>
                    <a:p>
                      <a:pPr algn="ctr"/>
                      <a:r>
                        <a:rPr lang="en-US" b="1" dirty="0" smtClean="0">
                          <a:solidFill>
                            <a:schemeClr val="bg1"/>
                          </a:solidFill>
                        </a:rPr>
                        <a:t>Features of </a:t>
                      </a:r>
                    </a:p>
                    <a:p>
                      <a:pPr algn="ctr"/>
                      <a:r>
                        <a:rPr lang="en-US" b="1" dirty="0" smtClean="0">
                          <a:solidFill>
                            <a:schemeClr val="bg1"/>
                          </a:solidFill>
                        </a:rPr>
                        <a:t>Blockchain System</a:t>
                      </a:r>
                      <a:endParaRPr lang="en-US" b="1" dirty="0">
                        <a:solidFill>
                          <a:schemeClr val="bg1"/>
                        </a:solidFill>
                      </a:endParaRPr>
                    </a:p>
                  </a:txBody>
                  <a:tcPr anchor="ctr">
                    <a:solidFill>
                      <a:schemeClr val="accent5">
                        <a:lumMod val="75000"/>
                      </a:schemeClr>
                    </a:solidFill>
                  </a:tcPr>
                </a:tc>
                <a:tc>
                  <a:txBody>
                    <a:bodyPr/>
                    <a:lstStyle/>
                    <a:p>
                      <a:pPr marL="285750" indent="-285750">
                        <a:buFont typeface="Arial" panose="020B0604020202020204" pitchFamily="34" charset="0"/>
                        <a:buChar char="•"/>
                      </a:pPr>
                      <a:r>
                        <a:rPr lang="en-US" dirty="0" smtClean="0"/>
                        <a:t>Joined the Blockchain in Trucking Alliance (</a:t>
                      </a:r>
                      <a:r>
                        <a:rPr lang="en-US" dirty="0" err="1" smtClean="0"/>
                        <a:t>BiTA</a:t>
                      </a:r>
                      <a:r>
                        <a:rPr lang="en-US" dirty="0" smtClean="0"/>
                        <a:t>) in Nov 2017, for increased transparency among all groups involved in the supply chain. </a:t>
                      </a:r>
                    </a:p>
                    <a:p>
                      <a:pPr marL="285750" indent="-285750">
                        <a:buFont typeface="Arial" panose="020B0604020202020204" pitchFamily="34" charset="0"/>
                        <a:buChar char="•"/>
                      </a:pPr>
                      <a:r>
                        <a:rPr lang="en-US" dirty="0" smtClean="0"/>
                        <a:t>The group is working to develop blockchain standards for the freight industry.</a:t>
                      </a:r>
                    </a:p>
                    <a:p>
                      <a:pPr marL="285750" indent="-285750">
                        <a:buFont typeface="Arial" panose="020B0604020202020204" pitchFamily="34" charset="0"/>
                        <a:buChar char="•"/>
                      </a:pPr>
                      <a:r>
                        <a:rPr lang="en-US" dirty="0" smtClean="0"/>
                        <a:t>"In the future, blockchain standards and intercompany collaboration will support the logistics strategies that enable UPS customers to participate in global trade and finance."</a:t>
                      </a:r>
                    </a:p>
                    <a:p>
                      <a:pPr marL="285750" indent="-285750">
                        <a:buFont typeface="Arial" panose="020B0604020202020204" pitchFamily="34" charset="0"/>
                        <a:buChar char="•"/>
                      </a:pPr>
                      <a:r>
                        <a:rPr lang="en-US" dirty="0" smtClean="0"/>
                        <a:t>UPS is also looking at how blockchain can be used in its customs brokerage business.</a:t>
                      </a:r>
                    </a:p>
                  </a:txBody>
                  <a:tcPr>
                    <a:solidFill>
                      <a:schemeClr val="tx2">
                        <a:lumMod val="20000"/>
                        <a:lumOff val="80000"/>
                      </a:schemeClr>
                    </a:solidFill>
                  </a:tcPr>
                </a:tc>
              </a:tr>
            </a:tbl>
          </a:graphicData>
        </a:graphic>
      </p:graphicFrame>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5790" y="3458575"/>
            <a:ext cx="5953125" cy="3352800"/>
          </a:xfrm>
          <a:prstGeom prst="rect">
            <a:avLst/>
          </a:prstGeom>
        </p:spPr>
      </p:pic>
    </p:spTree>
    <p:extLst>
      <p:ext uri="{BB962C8B-B14F-4D97-AF65-F5344CB8AC3E}">
        <p14:creationId xmlns:p14="http://schemas.microsoft.com/office/powerpoint/2010/main" val="25961984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FedEx</a:t>
            </a:r>
            <a:endParaRPr lang="en-US" sz="3600" dirty="0"/>
          </a:p>
        </p:txBody>
      </p:sp>
      <p:graphicFrame>
        <p:nvGraphicFramePr>
          <p:cNvPr id="7" name="Table 6"/>
          <p:cNvGraphicFramePr>
            <a:graphicFrameLocks noGrp="1"/>
          </p:cNvGraphicFramePr>
          <p:nvPr>
            <p:extLst>
              <p:ext uri="{D42A27DB-BD31-4B8C-83A1-F6EECF244321}">
                <p14:modId xmlns:p14="http://schemas.microsoft.com/office/powerpoint/2010/main" val="3830928736"/>
              </p:ext>
            </p:extLst>
          </p:nvPr>
        </p:nvGraphicFramePr>
        <p:xfrm>
          <a:off x="518615" y="1552182"/>
          <a:ext cx="11136573" cy="1463040"/>
        </p:xfrm>
        <a:graphic>
          <a:graphicData uri="http://schemas.openxmlformats.org/drawingml/2006/table">
            <a:tbl>
              <a:tblPr firstRow="1" bandRow="1">
                <a:tableStyleId>{5940675A-B579-460E-94D1-54222C63F5DA}</a:tableStyleId>
              </a:tblPr>
              <a:tblGrid>
                <a:gridCol w="2374710"/>
                <a:gridCol w="8761863"/>
              </a:tblGrid>
              <a:tr h="370840">
                <a:tc>
                  <a:txBody>
                    <a:bodyPr/>
                    <a:lstStyle/>
                    <a:p>
                      <a:pPr algn="ctr"/>
                      <a:r>
                        <a:rPr lang="en-US" b="1" dirty="0" smtClean="0">
                          <a:solidFill>
                            <a:schemeClr val="bg1"/>
                          </a:solidFill>
                        </a:rPr>
                        <a:t>Features of </a:t>
                      </a:r>
                    </a:p>
                    <a:p>
                      <a:pPr algn="ctr"/>
                      <a:r>
                        <a:rPr lang="en-US" b="1" dirty="0" smtClean="0">
                          <a:solidFill>
                            <a:schemeClr val="bg1"/>
                          </a:solidFill>
                        </a:rPr>
                        <a:t>Blockchain System</a:t>
                      </a:r>
                    </a:p>
                  </a:txBody>
                  <a:tcPr anchor="ctr">
                    <a:solidFill>
                      <a:schemeClr val="accent5">
                        <a:lumMod val="75000"/>
                      </a:schemeClr>
                    </a:solidFill>
                  </a:tcPr>
                </a:tc>
                <a:tc>
                  <a:txBody>
                    <a:bodyPr/>
                    <a:lstStyle/>
                    <a:p>
                      <a:pPr marL="285750" indent="-285750">
                        <a:buFont typeface="Arial" panose="020B0604020202020204" pitchFamily="34" charset="0"/>
                        <a:buChar char="•"/>
                      </a:pPr>
                      <a:r>
                        <a:rPr lang="en-US" dirty="0" smtClean="0"/>
                        <a:t>FedEx, another shipping giant, joined </a:t>
                      </a:r>
                      <a:r>
                        <a:rPr lang="en-US" dirty="0" err="1" smtClean="0"/>
                        <a:t>BiTA</a:t>
                      </a:r>
                      <a:r>
                        <a:rPr lang="en-US" dirty="0" smtClean="0"/>
                        <a:t> in February 2018, and has already launched a blockchain-powered pilot program to help solve customer disputes. </a:t>
                      </a:r>
                    </a:p>
                    <a:p>
                      <a:pPr marL="285750" indent="-285750">
                        <a:buFont typeface="Arial" panose="020B0604020202020204" pitchFamily="34" charset="0"/>
                        <a:buChar char="•"/>
                      </a:pPr>
                      <a:r>
                        <a:rPr lang="en-US" dirty="0" smtClean="0"/>
                        <a:t>The company hopes the program will clarify what data should be stored on blockchain to best remedy customer issues. </a:t>
                      </a:r>
                    </a:p>
                    <a:p>
                      <a:pPr marL="285750" indent="-285750">
                        <a:buFont typeface="Arial" panose="020B0604020202020204" pitchFamily="34" charset="0"/>
                        <a:buChar char="•"/>
                      </a:pPr>
                      <a:r>
                        <a:rPr lang="en-US" dirty="0" smtClean="0"/>
                        <a:t>FedEx also hopes to use the technology to store records</a:t>
                      </a:r>
                    </a:p>
                  </a:txBody>
                  <a:tcPr>
                    <a:solidFill>
                      <a:schemeClr val="tx2">
                        <a:lumMod val="20000"/>
                        <a:lumOff val="80000"/>
                      </a:schemeClr>
                    </a:solidFill>
                  </a:tcPr>
                </a:tc>
              </a:tr>
            </a:tbl>
          </a:graphicData>
        </a:graphic>
      </p:graphicFrame>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5790" y="3458575"/>
            <a:ext cx="5953125" cy="3352799"/>
          </a:xfrm>
          <a:prstGeom prst="rect">
            <a:avLst/>
          </a:prstGeom>
        </p:spPr>
      </p:pic>
    </p:spTree>
    <p:extLst>
      <p:ext uri="{BB962C8B-B14F-4D97-AF65-F5344CB8AC3E}">
        <p14:creationId xmlns:p14="http://schemas.microsoft.com/office/powerpoint/2010/main" val="28845413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BitNautic</a:t>
            </a:r>
            <a:endParaRPr lang="en-US" sz="3600" dirty="0"/>
          </a:p>
        </p:txBody>
      </p:sp>
      <p:graphicFrame>
        <p:nvGraphicFramePr>
          <p:cNvPr id="7" name="Table 6"/>
          <p:cNvGraphicFramePr>
            <a:graphicFrameLocks noGrp="1"/>
          </p:cNvGraphicFramePr>
          <p:nvPr>
            <p:extLst>
              <p:ext uri="{D42A27DB-BD31-4B8C-83A1-F6EECF244321}">
                <p14:modId xmlns:p14="http://schemas.microsoft.com/office/powerpoint/2010/main" val="1055218355"/>
              </p:ext>
            </p:extLst>
          </p:nvPr>
        </p:nvGraphicFramePr>
        <p:xfrm>
          <a:off x="518615" y="1552182"/>
          <a:ext cx="11136573" cy="1463040"/>
        </p:xfrm>
        <a:graphic>
          <a:graphicData uri="http://schemas.openxmlformats.org/drawingml/2006/table">
            <a:tbl>
              <a:tblPr firstRow="1" bandRow="1">
                <a:tableStyleId>{5940675A-B579-460E-94D1-54222C63F5DA}</a:tableStyleId>
              </a:tblPr>
              <a:tblGrid>
                <a:gridCol w="2374710"/>
                <a:gridCol w="8761863"/>
              </a:tblGrid>
              <a:tr h="370840">
                <a:tc>
                  <a:txBody>
                    <a:bodyPr/>
                    <a:lstStyle/>
                    <a:p>
                      <a:pPr algn="ctr"/>
                      <a:r>
                        <a:rPr lang="en-US" b="1" dirty="0" smtClean="0">
                          <a:solidFill>
                            <a:schemeClr val="bg1"/>
                          </a:solidFill>
                        </a:rPr>
                        <a:t>Features of </a:t>
                      </a:r>
                    </a:p>
                    <a:p>
                      <a:pPr algn="ctr"/>
                      <a:r>
                        <a:rPr lang="en-US" b="1" dirty="0" smtClean="0">
                          <a:solidFill>
                            <a:schemeClr val="bg1"/>
                          </a:solidFill>
                        </a:rPr>
                        <a:t>Blockchain System</a:t>
                      </a:r>
                    </a:p>
                  </a:txBody>
                  <a:tcPr anchor="ctr">
                    <a:solidFill>
                      <a:schemeClr val="accent5">
                        <a:lumMod val="75000"/>
                      </a:schemeClr>
                    </a:solidFill>
                  </a:tcPr>
                </a:tc>
                <a:tc>
                  <a:txBody>
                    <a:bodyPr/>
                    <a:lstStyle/>
                    <a:p>
                      <a:pPr marL="285750" indent="-285750">
                        <a:buFont typeface="Arial" panose="020B0604020202020204" pitchFamily="34" charset="0"/>
                        <a:buChar char="•"/>
                      </a:pPr>
                      <a:r>
                        <a:rPr lang="en-US" dirty="0" smtClean="0"/>
                        <a:t>Users can use native BTNT as global shipping currency to exchange crypto &amp;</a:t>
                      </a:r>
                      <a:r>
                        <a:rPr lang="en-US" baseline="0" dirty="0" smtClean="0"/>
                        <a:t> Fiat currencies with BTNT for using all the shipping ecosystem services.</a:t>
                      </a:r>
                      <a:endParaRPr lang="en-US" dirty="0" smtClean="0"/>
                    </a:p>
                    <a:p>
                      <a:pPr marL="285750" indent="-285750">
                        <a:buFont typeface="Arial" panose="020B0604020202020204" pitchFamily="34" charset="0"/>
                        <a:buChar char="•"/>
                      </a:pPr>
                      <a:r>
                        <a:rPr lang="en-US" dirty="0" smtClean="0"/>
                        <a:t>E-Commerce Platform for users</a:t>
                      </a:r>
                      <a:r>
                        <a:rPr lang="en-US" baseline="0" dirty="0" smtClean="0"/>
                        <a:t> to buy products &amp; services of shipping industry. </a:t>
                      </a:r>
                      <a:endParaRPr lang="en-US" dirty="0" smtClean="0"/>
                    </a:p>
                    <a:p>
                      <a:pPr marL="285750" indent="-285750">
                        <a:buFont typeface="Arial" panose="020B0604020202020204" pitchFamily="34" charset="0"/>
                        <a:buChar char="•"/>
                      </a:pPr>
                      <a:r>
                        <a:rPr lang="en-US" dirty="0" smtClean="0"/>
                        <a:t>State of an art Tracking &amp; Tracing</a:t>
                      </a:r>
                      <a:r>
                        <a:rPr lang="en-US" baseline="0" dirty="0" smtClean="0"/>
                        <a:t> System for ships and cargo.</a:t>
                      </a:r>
                    </a:p>
                    <a:p>
                      <a:pPr marL="285750" indent="-285750">
                        <a:buFont typeface="Arial" panose="020B0604020202020204" pitchFamily="34" charset="0"/>
                        <a:buChar char="•"/>
                      </a:pPr>
                      <a:r>
                        <a:rPr lang="en-US" baseline="0" dirty="0" smtClean="0"/>
                        <a:t>Platform for Cargo Booking &amp; Other Intermediary Services.</a:t>
                      </a:r>
                      <a:endParaRPr lang="en-US" dirty="0" smtClean="0"/>
                    </a:p>
                  </a:txBody>
                  <a:tcPr>
                    <a:solidFill>
                      <a:schemeClr val="tx2">
                        <a:lumMod val="20000"/>
                        <a:lumOff val="80000"/>
                      </a:schemeClr>
                    </a:solidFill>
                  </a:tcPr>
                </a:tc>
              </a:tr>
            </a:tbl>
          </a:graphicData>
        </a:graphic>
      </p:graphicFrame>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5790" y="3458574"/>
            <a:ext cx="5953125" cy="3352799"/>
          </a:xfrm>
          <a:prstGeom prst="rect">
            <a:avLst/>
          </a:prstGeom>
        </p:spPr>
      </p:pic>
    </p:spTree>
    <p:extLst>
      <p:ext uri="{BB962C8B-B14F-4D97-AF65-F5344CB8AC3E}">
        <p14:creationId xmlns:p14="http://schemas.microsoft.com/office/powerpoint/2010/main" val="7301361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28427"/>
            <a:ext cx="9144000" cy="2407818"/>
          </a:xfrm>
          <a:prstGeom prst="rect">
            <a:avLst/>
          </a:prstGeom>
        </p:spPr>
      </p:pic>
      <p:sp>
        <p:nvSpPr>
          <p:cNvPr id="2" name="Title 1"/>
          <p:cNvSpPr>
            <a:spLocks noGrp="1"/>
          </p:cNvSpPr>
          <p:nvPr>
            <p:ph type="ctrTitle"/>
          </p:nvPr>
        </p:nvSpPr>
        <p:spPr>
          <a:xfrm>
            <a:off x="1524000" y="1109484"/>
            <a:ext cx="9144000" cy="2387600"/>
          </a:xfrm>
        </p:spPr>
        <p:txBody>
          <a:bodyPr>
            <a:normAutofit/>
          </a:bodyPr>
          <a:lstStyle/>
          <a:p>
            <a:r>
              <a:rPr lang="en-US" b="1" dirty="0">
                <a:solidFill>
                  <a:schemeClr val="bg1"/>
                </a:solidFill>
              </a:rPr>
              <a:t>Supply Chain Management</a:t>
            </a:r>
            <a:br>
              <a:rPr lang="en-US" b="1" dirty="0">
                <a:solidFill>
                  <a:schemeClr val="bg1"/>
                </a:solidFill>
              </a:rPr>
            </a:br>
            <a:r>
              <a:rPr lang="en-US" b="1" dirty="0">
                <a:solidFill>
                  <a:schemeClr val="bg1"/>
                </a:solidFill>
              </a:rPr>
              <a:t>in Blockchain Era</a:t>
            </a:r>
          </a:p>
        </p:txBody>
      </p:sp>
      <p:sp>
        <p:nvSpPr>
          <p:cNvPr id="3" name="Subtitle 2"/>
          <p:cNvSpPr>
            <a:spLocks noGrp="1"/>
          </p:cNvSpPr>
          <p:nvPr>
            <p:ph type="subTitle" idx="1"/>
          </p:nvPr>
        </p:nvSpPr>
        <p:spPr>
          <a:xfrm>
            <a:off x="1523999" y="3836678"/>
            <a:ext cx="1990726" cy="1655762"/>
          </a:xfrm>
          <a:solidFill>
            <a:srgbClr val="6AAEE0"/>
          </a:solidFill>
        </p:spPr>
        <p:txBody>
          <a:bodyPr>
            <a:normAutofit/>
          </a:bodyPr>
          <a:lstStyle/>
          <a:p>
            <a:endParaRPr lang="en-US" dirty="0" smtClean="0">
              <a:solidFill>
                <a:schemeClr val="bg1"/>
              </a:solidFill>
            </a:endParaRPr>
          </a:p>
          <a:p>
            <a:r>
              <a:rPr lang="en-US" sz="3600" dirty="0" smtClean="0">
                <a:solidFill>
                  <a:schemeClr val="bg1"/>
                </a:solidFill>
              </a:rPr>
              <a:t>Block 6</a:t>
            </a:r>
            <a:endParaRPr lang="en-US" dirty="0">
              <a:solidFill>
                <a:schemeClr val="bg2">
                  <a:lumMod val="75000"/>
                </a:schemeClr>
              </a:solidFill>
            </a:endParaRPr>
          </a:p>
        </p:txBody>
      </p:sp>
      <p:sp>
        <p:nvSpPr>
          <p:cNvPr id="6" name="Subtitle 2"/>
          <p:cNvSpPr txBox="1">
            <a:spLocks/>
          </p:cNvSpPr>
          <p:nvPr/>
        </p:nvSpPr>
        <p:spPr>
          <a:xfrm>
            <a:off x="3614738" y="3836678"/>
            <a:ext cx="7053262" cy="1655762"/>
          </a:xfrm>
          <a:prstGeom prst="rect">
            <a:avLst/>
          </a:prstGeom>
          <a:solidFill>
            <a:srgbClr val="2370AA"/>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smtClean="0">
              <a:solidFill>
                <a:schemeClr val="bg1"/>
              </a:solidFill>
            </a:endParaRPr>
          </a:p>
          <a:p>
            <a:r>
              <a:rPr lang="en-US" sz="3600" dirty="0" smtClean="0">
                <a:solidFill>
                  <a:schemeClr val="bg1"/>
                </a:solidFill>
              </a:rPr>
              <a:t>What are Challenges for Supply Chain Management on Blockchain?</a:t>
            </a:r>
            <a:endParaRPr lang="en-US" dirty="0">
              <a:solidFill>
                <a:schemeClr val="bg2">
                  <a:lumMod val="75000"/>
                </a:schemeClr>
              </a:solidFill>
            </a:endParaRPr>
          </a:p>
        </p:txBody>
      </p:sp>
      <p:sp>
        <p:nvSpPr>
          <p:cNvPr id="7" name="Rectangle 6"/>
          <p:cNvSpPr/>
          <p:nvPr/>
        </p:nvSpPr>
        <p:spPr>
          <a:xfrm>
            <a:off x="246488" y="6206904"/>
            <a:ext cx="1790747" cy="369332"/>
          </a:xfrm>
          <a:prstGeom prst="rect">
            <a:avLst/>
          </a:prstGeom>
        </p:spPr>
        <p:txBody>
          <a:bodyPr wrap="none">
            <a:spAutoFit/>
          </a:bodyPr>
          <a:lstStyle/>
          <a:p>
            <a:pPr algn="ctr"/>
            <a:r>
              <a:rPr lang="en-US" dirty="0" smtClean="0">
                <a:solidFill>
                  <a:srgbClr val="0E215D"/>
                </a:solidFill>
              </a:rPr>
              <a:t>www.bitnautic.io</a:t>
            </a:r>
            <a:endParaRPr lang="en-US" dirty="0">
              <a:solidFill>
                <a:srgbClr val="0E215D"/>
              </a:solidFill>
            </a:endParaRPr>
          </a:p>
        </p:txBody>
      </p:sp>
      <p:pic>
        <p:nvPicPr>
          <p:cNvPr id="8"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3861" y="4955830"/>
            <a:ext cx="2311079" cy="231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02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66" y="2788853"/>
            <a:ext cx="2349361" cy="646331"/>
          </a:xfrm>
          <a:prstGeom prst="rect">
            <a:avLst/>
          </a:prstGeom>
        </p:spPr>
        <p:txBody>
          <a:bodyPr wrap="none">
            <a:spAutoFit/>
          </a:bodyPr>
          <a:lstStyle/>
          <a:p>
            <a:r>
              <a:rPr lang="en-US" dirty="0" smtClean="0">
                <a:solidFill>
                  <a:schemeClr val="tx1">
                    <a:lumMod val="75000"/>
                  </a:schemeClr>
                </a:solidFill>
              </a:rPr>
              <a:t>Regulatory Uncertainty</a:t>
            </a:r>
          </a:p>
          <a:p>
            <a:pPr algn="ctr"/>
            <a:endParaRPr lang="en-US" dirty="0">
              <a:solidFill>
                <a:schemeClr val="tx1">
                  <a:lumMod val="75000"/>
                </a:schemeClr>
              </a:solidFill>
            </a:endParaRPr>
          </a:p>
        </p:txBody>
      </p:sp>
      <p:sp>
        <p:nvSpPr>
          <p:cNvPr id="6" name="Rectangle 5"/>
          <p:cNvSpPr/>
          <p:nvPr/>
        </p:nvSpPr>
        <p:spPr>
          <a:xfrm>
            <a:off x="2229815" y="5113539"/>
            <a:ext cx="1650708" cy="646331"/>
          </a:xfrm>
          <a:prstGeom prst="rect">
            <a:avLst/>
          </a:prstGeom>
        </p:spPr>
        <p:txBody>
          <a:bodyPr wrap="none">
            <a:spAutoFit/>
          </a:bodyPr>
          <a:lstStyle/>
          <a:p>
            <a:pPr algn="ctr"/>
            <a:r>
              <a:rPr lang="en-US" dirty="0">
                <a:solidFill>
                  <a:schemeClr val="tx1">
                    <a:lumMod val="75000"/>
                  </a:schemeClr>
                </a:solidFill>
              </a:rPr>
              <a:t>Lack of</a:t>
            </a:r>
          </a:p>
          <a:p>
            <a:pPr algn="ctr"/>
            <a:r>
              <a:rPr lang="en-US" dirty="0" smtClean="0">
                <a:solidFill>
                  <a:schemeClr val="tx1">
                    <a:lumMod val="75000"/>
                  </a:schemeClr>
                </a:solidFill>
              </a:rPr>
              <a:t>Standardization</a:t>
            </a:r>
            <a:endParaRPr lang="en-US" dirty="0">
              <a:solidFill>
                <a:schemeClr val="tx1">
                  <a:lumMod val="75000"/>
                </a:schemeClr>
              </a:solidFill>
            </a:endParaRPr>
          </a:p>
        </p:txBody>
      </p:sp>
      <p:sp>
        <p:nvSpPr>
          <p:cNvPr id="8" name="Rectangle 7"/>
          <p:cNvSpPr/>
          <p:nvPr/>
        </p:nvSpPr>
        <p:spPr>
          <a:xfrm>
            <a:off x="4590173" y="2788853"/>
            <a:ext cx="905953" cy="369332"/>
          </a:xfrm>
          <a:prstGeom prst="rect">
            <a:avLst/>
          </a:prstGeom>
        </p:spPr>
        <p:txBody>
          <a:bodyPr wrap="none">
            <a:spAutoFit/>
          </a:bodyPr>
          <a:lstStyle/>
          <a:p>
            <a:pPr algn="ctr"/>
            <a:r>
              <a:rPr lang="en-US" dirty="0">
                <a:solidFill>
                  <a:schemeClr val="tx1">
                    <a:lumMod val="75000"/>
                  </a:schemeClr>
                </a:solidFill>
              </a:rPr>
              <a:t>Novelty</a:t>
            </a:r>
          </a:p>
        </p:txBody>
      </p:sp>
      <p:sp>
        <p:nvSpPr>
          <p:cNvPr id="9" name="Rectangle 8"/>
          <p:cNvSpPr/>
          <p:nvPr/>
        </p:nvSpPr>
        <p:spPr>
          <a:xfrm>
            <a:off x="6092874" y="5113539"/>
            <a:ext cx="1580304" cy="369332"/>
          </a:xfrm>
          <a:prstGeom prst="rect">
            <a:avLst/>
          </a:prstGeom>
        </p:spPr>
        <p:txBody>
          <a:bodyPr wrap="none">
            <a:spAutoFit/>
          </a:bodyPr>
          <a:lstStyle/>
          <a:p>
            <a:r>
              <a:rPr lang="en-US" dirty="0" smtClean="0">
                <a:solidFill>
                  <a:schemeClr val="tx1">
                    <a:lumMod val="75000"/>
                  </a:schemeClr>
                </a:solidFill>
              </a:rPr>
              <a:t>Bitcoin Blanket</a:t>
            </a:r>
          </a:p>
        </p:txBody>
      </p:sp>
      <p:pic>
        <p:nvPicPr>
          <p:cNvPr id="10" name="Picture 2" descr="Image result for hurdle icon 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9166" y="3535613"/>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hurdle icon 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69105" y="3535613"/>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hurdle icon 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70772" y="3535613"/>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hurdle icon 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37194" y="3535613"/>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a:off x="395785" y="4842681"/>
            <a:ext cx="11414949" cy="0"/>
          </a:xfrm>
          <a:prstGeom prst="line">
            <a:avLst/>
          </a:prstGeom>
          <a:ln w="57150" cmpd="thickThin">
            <a:prstDash val="lg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8260383" y="2786453"/>
            <a:ext cx="1556836" cy="369332"/>
          </a:xfrm>
          <a:prstGeom prst="rect">
            <a:avLst/>
          </a:prstGeom>
        </p:spPr>
        <p:txBody>
          <a:bodyPr wrap="none">
            <a:spAutoFit/>
          </a:bodyPr>
          <a:lstStyle/>
          <a:p>
            <a:r>
              <a:rPr lang="en-US" dirty="0">
                <a:solidFill>
                  <a:schemeClr val="tx1">
                    <a:lumMod val="75000"/>
                  </a:schemeClr>
                </a:solidFill>
              </a:rPr>
              <a:t>Heavily Forked</a:t>
            </a:r>
          </a:p>
        </p:txBody>
      </p:sp>
      <p:pic>
        <p:nvPicPr>
          <p:cNvPr id="17" name="Picture 2" descr="Image result for hurdle icon 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05305" y="3533213"/>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10339614" y="5102163"/>
            <a:ext cx="1383584" cy="369332"/>
          </a:xfrm>
          <a:prstGeom prst="rect">
            <a:avLst/>
          </a:prstGeom>
        </p:spPr>
        <p:txBody>
          <a:bodyPr wrap="none">
            <a:spAutoFit/>
          </a:bodyPr>
          <a:lstStyle/>
          <a:p>
            <a:r>
              <a:rPr lang="en-US" dirty="0">
                <a:solidFill>
                  <a:schemeClr val="tx1">
                    <a:lumMod val="75000"/>
                  </a:schemeClr>
                </a:solidFill>
              </a:rPr>
              <a:t>Bubble </a:t>
            </a:r>
            <a:r>
              <a:rPr lang="en-US" dirty="0" smtClean="0">
                <a:solidFill>
                  <a:schemeClr val="tx1">
                    <a:lumMod val="75000"/>
                  </a:schemeClr>
                </a:solidFill>
              </a:rPr>
              <a:t>Burst</a:t>
            </a:r>
            <a:endParaRPr lang="en-US" dirty="0">
              <a:solidFill>
                <a:schemeClr val="tx1">
                  <a:lumMod val="75000"/>
                </a:schemeClr>
              </a:solidFill>
            </a:endParaRPr>
          </a:p>
        </p:txBody>
      </p:sp>
      <p:pic>
        <p:nvPicPr>
          <p:cNvPr id="23" name="Picture 2" descr="Image result for hurdle icon 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33806" y="3524237"/>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bitnautic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Blockchain Challenges for Islamic FinTech Stakeholders</a:t>
            </a:r>
          </a:p>
        </p:txBody>
      </p:sp>
    </p:spTree>
    <p:extLst>
      <p:ext uri="{BB962C8B-B14F-4D97-AF65-F5344CB8AC3E}">
        <p14:creationId xmlns:p14="http://schemas.microsoft.com/office/powerpoint/2010/main" val="217484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22" presetClass="entr" presetSubtype="8"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6"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80 20 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81414" y="2525333"/>
            <a:ext cx="4086225" cy="27432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4606" y="5486949"/>
            <a:ext cx="11054686" cy="800219"/>
          </a:xfrm>
          <a:prstGeom prst="rect">
            <a:avLst/>
          </a:prstGeom>
        </p:spPr>
        <p:txBody>
          <a:bodyPr wrap="square">
            <a:spAutoFit/>
          </a:bodyPr>
          <a:lstStyle/>
          <a:p>
            <a:pPr algn="ctr"/>
            <a:r>
              <a:rPr lang="en-US" sz="2800" dirty="0">
                <a:solidFill>
                  <a:srgbClr val="2D4177"/>
                </a:solidFill>
                <a:latin typeface="AR CENA" panose="02000000000000000000" pitchFamily="2" charset="0"/>
              </a:rPr>
              <a:t>Implementing the </a:t>
            </a:r>
            <a:r>
              <a:rPr lang="en-US" sz="2800" dirty="0" smtClean="0">
                <a:solidFill>
                  <a:srgbClr val="2D4177"/>
                </a:solidFill>
                <a:latin typeface="AR CENA" panose="02000000000000000000" pitchFamily="2" charset="0"/>
              </a:rPr>
              <a:t>Blockchain is "80</a:t>
            </a:r>
            <a:r>
              <a:rPr lang="en-US" sz="2800" dirty="0">
                <a:solidFill>
                  <a:srgbClr val="2D4177"/>
                </a:solidFill>
                <a:latin typeface="AR CENA" panose="02000000000000000000" pitchFamily="2" charset="0"/>
              </a:rPr>
              <a:t>% Business Process / 20% </a:t>
            </a:r>
            <a:r>
              <a:rPr lang="en-US" sz="2800" dirty="0" smtClean="0">
                <a:solidFill>
                  <a:srgbClr val="2D4177"/>
                </a:solidFill>
                <a:latin typeface="AR CENA" panose="02000000000000000000" pitchFamily="2" charset="0"/>
              </a:rPr>
              <a:t>Technology"</a:t>
            </a:r>
            <a:endParaRPr lang="en-US" sz="2800" dirty="0">
              <a:solidFill>
                <a:srgbClr val="2D4177"/>
              </a:solidFill>
              <a:latin typeface="AR CENA" panose="02000000000000000000" pitchFamily="2" charset="0"/>
            </a:endParaRPr>
          </a:p>
          <a:p>
            <a:pPr algn="ctr"/>
            <a:r>
              <a:rPr lang="en-US" i="1" dirty="0">
                <a:solidFill>
                  <a:srgbClr val="2E6DA5"/>
                </a:solidFill>
                <a:latin typeface="GillSans-Italic"/>
              </a:rPr>
              <a:t>[it’s not the other way around]</a:t>
            </a:r>
            <a:endParaRPr lang="en-US" dirty="0">
              <a:solidFill>
                <a:srgbClr val="2E6DA5"/>
              </a:solidFill>
            </a:endParaRPr>
          </a:p>
        </p:txBody>
      </p:sp>
      <p:pic>
        <p:nvPicPr>
          <p:cNvPr id="6" name="Picture 2" descr="Image result for bitnautic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Approach for Implementing Blockchain </a:t>
            </a:r>
            <a:r>
              <a:rPr lang="en-US" sz="3600" dirty="0" smtClean="0"/>
              <a:t>in Supply Chain Management</a:t>
            </a:r>
            <a:endParaRPr lang="en-US" sz="3600" dirty="0"/>
          </a:p>
        </p:txBody>
      </p:sp>
    </p:spTree>
    <p:extLst>
      <p:ext uri="{BB962C8B-B14F-4D97-AF65-F5344CB8AC3E}">
        <p14:creationId xmlns:p14="http://schemas.microsoft.com/office/powerpoint/2010/main" val="305749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Strategic Steps for Blockchain Application</a:t>
            </a:r>
            <a:endParaRPr lang="en-US" sz="3600" dirty="0"/>
          </a:p>
        </p:txBody>
      </p:sp>
      <p:pic>
        <p:nvPicPr>
          <p:cNvPr id="7" name="Picture 2" descr="Image result for 5 step ladde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31592" y="1496991"/>
            <a:ext cx="4966520" cy="496652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02911" y="5523516"/>
            <a:ext cx="4641335" cy="369332"/>
          </a:xfrm>
          <a:prstGeom prst="rect">
            <a:avLst/>
          </a:prstGeom>
        </p:spPr>
        <p:txBody>
          <a:bodyPr wrap="none">
            <a:spAutoFit/>
          </a:bodyPr>
          <a:lstStyle/>
          <a:p>
            <a:pPr fontAlgn="t">
              <a:buClr>
                <a:srgbClr val="647252"/>
              </a:buClr>
            </a:pPr>
            <a:r>
              <a:rPr lang="en-US" b="1" dirty="0">
                <a:solidFill>
                  <a:schemeClr val="accent5">
                    <a:lumMod val="75000"/>
                  </a:schemeClr>
                </a:solidFill>
              </a:rPr>
              <a:t>Step </a:t>
            </a:r>
            <a:r>
              <a:rPr lang="en-US" b="1" dirty="0" smtClean="0">
                <a:solidFill>
                  <a:schemeClr val="accent5">
                    <a:lumMod val="75000"/>
                  </a:schemeClr>
                </a:solidFill>
              </a:rPr>
              <a:t>1:</a:t>
            </a:r>
            <a:r>
              <a:rPr lang="en-US" dirty="0" smtClean="0">
                <a:solidFill>
                  <a:schemeClr val="accent5">
                    <a:lumMod val="75000"/>
                  </a:schemeClr>
                </a:solidFill>
              </a:rPr>
              <a:t> Create </a:t>
            </a:r>
            <a:r>
              <a:rPr lang="en-US" dirty="0">
                <a:solidFill>
                  <a:schemeClr val="accent5">
                    <a:lumMod val="75000"/>
                  </a:schemeClr>
                </a:solidFill>
              </a:rPr>
              <a:t>a core technology working group</a:t>
            </a:r>
          </a:p>
        </p:txBody>
      </p:sp>
      <p:sp>
        <p:nvSpPr>
          <p:cNvPr id="9" name="Rectangle 8"/>
          <p:cNvSpPr/>
          <p:nvPr/>
        </p:nvSpPr>
        <p:spPr>
          <a:xfrm>
            <a:off x="1542161" y="4570444"/>
            <a:ext cx="3379836" cy="369332"/>
          </a:xfrm>
          <a:prstGeom prst="rect">
            <a:avLst/>
          </a:prstGeom>
        </p:spPr>
        <p:txBody>
          <a:bodyPr wrap="none">
            <a:spAutoFit/>
          </a:bodyPr>
          <a:lstStyle/>
          <a:p>
            <a:pPr fontAlgn="t">
              <a:buClr>
                <a:srgbClr val="647252"/>
              </a:buClr>
            </a:pPr>
            <a:r>
              <a:rPr lang="en-US" b="1" dirty="0">
                <a:solidFill>
                  <a:schemeClr val="accent5">
                    <a:lumMod val="75000"/>
                  </a:schemeClr>
                </a:solidFill>
              </a:rPr>
              <a:t>Step </a:t>
            </a:r>
            <a:r>
              <a:rPr lang="en-US" b="1" dirty="0" smtClean="0">
                <a:solidFill>
                  <a:schemeClr val="accent5">
                    <a:lumMod val="75000"/>
                  </a:schemeClr>
                </a:solidFill>
              </a:rPr>
              <a:t>2:</a:t>
            </a:r>
            <a:r>
              <a:rPr lang="en-US" dirty="0" smtClean="0">
                <a:solidFill>
                  <a:schemeClr val="accent5">
                    <a:lumMod val="75000"/>
                  </a:schemeClr>
                </a:solidFill>
              </a:rPr>
              <a:t> Find </a:t>
            </a:r>
            <a:r>
              <a:rPr lang="en-US" dirty="0">
                <a:solidFill>
                  <a:schemeClr val="accent5">
                    <a:lumMod val="75000"/>
                  </a:schemeClr>
                </a:solidFill>
              </a:rPr>
              <a:t>specific opportunities</a:t>
            </a:r>
          </a:p>
        </p:txBody>
      </p:sp>
      <p:sp>
        <p:nvSpPr>
          <p:cNvPr id="11" name="Rectangle 10"/>
          <p:cNvSpPr/>
          <p:nvPr/>
        </p:nvSpPr>
        <p:spPr>
          <a:xfrm>
            <a:off x="2390597" y="3590078"/>
            <a:ext cx="3900235" cy="369332"/>
          </a:xfrm>
          <a:prstGeom prst="rect">
            <a:avLst/>
          </a:prstGeom>
        </p:spPr>
        <p:txBody>
          <a:bodyPr wrap="none">
            <a:spAutoFit/>
          </a:bodyPr>
          <a:lstStyle/>
          <a:p>
            <a:pPr fontAlgn="t">
              <a:buClr>
                <a:srgbClr val="647252"/>
              </a:buClr>
            </a:pPr>
            <a:r>
              <a:rPr lang="en-US" b="1" dirty="0" smtClean="0">
                <a:solidFill>
                  <a:schemeClr val="accent5">
                    <a:lumMod val="75000"/>
                  </a:schemeClr>
                </a:solidFill>
              </a:rPr>
              <a:t>Step 3:</a:t>
            </a:r>
            <a:r>
              <a:rPr lang="en-US" dirty="0" smtClean="0">
                <a:solidFill>
                  <a:schemeClr val="accent5">
                    <a:lumMod val="75000"/>
                  </a:schemeClr>
                </a:solidFill>
              </a:rPr>
              <a:t> Explore </a:t>
            </a:r>
            <a:r>
              <a:rPr lang="en-US" dirty="0">
                <a:solidFill>
                  <a:schemeClr val="accent5">
                    <a:lumMod val="75000"/>
                  </a:schemeClr>
                </a:solidFill>
              </a:rPr>
              <a:t>feasibility and readiness</a:t>
            </a:r>
          </a:p>
        </p:txBody>
      </p:sp>
      <p:sp>
        <p:nvSpPr>
          <p:cNvPr id="12" name="Rectangle 11"/>
          <p:cNvSpPr/>
          <p:nvPr/>
        </p:nvSpPr>
        <p:spPr>
          <a:xfrm>
            <a:off x="3225390" y="2609707"/>
            <a:ext cx="3541547" cy="369332"/>
          </a:xfrm>
          <a:prstGeom prst="rect">
            <a:avLst/>
          </a:prstGeom>
        </p:spPr>
        <p:txBody>
          <a:bodyPr wrap="none">
            <a:spAutoFit/>
          </a:bodyPr>
          <a:lstStyle/>
          <a:p>
            <a:pPr fontAlgn="t">
              <a:buClr>
                <a:srgbClr val="647252"/>
              </a:buClr>
            </a:pPr>
            <a:r>
              <a:rPr lang="en-US" b="1" dirty="0" smtClean="0">
                <a:solidFill>
                  <a:schemeClr val="accent5">
                    <a:lumMod val="75000"/>
                  </a:schemeClr>
                </a:solidFill>
              </a:rPr>
              <a:t>Step 4</a:t>
            </a:r>
            <a:r>
              <a:rPr lang="en-US" b="1" dirty="0">
                <a:solidFill>
                  <a:schemeClr val="accent5">
                    <a:lumMod val="75000"/>
                  </a:schemeClr>
                </a:solidFill>
              </a:rPr>
              <a:t>:</a:t>
            </a:r>
            <a:r>
              <a:rPr lang="en-US" dirty="0">
                <a:solidFill>
                  <a:schemeClr val="accent5">
                    <a:lumMod val="75000"/>
                  </a:schemeClr>
                </a:solidFill>
              </a:rPr>
              <a:t> Put your </a:t>
            </a:r>
            <a:r>
              <a:rPr lang="en-US" dirty="0" smtClean="0">
                <a:solidFill>
                  <a:schemeClr val="accent5">
                    <a:lumMod val="75000"/>
                  </a:schemeClr>
                </a:solidFill>
              </a:rPr>
              <a:t>prototypes </a:t>
            </a:r>
            <a:r>
              <a:rPr lang="en-US" dirty="0">
                <a:solidFill>
                  <a:schemeClr val="accent5">
                    <a:lumMod val="75000"/>
                  </a:schemeClr>
                </a:solidFill>
              </a:rPr>
              <a:t>to </a:t>
            </a:r>
            <a:r>
              <a:rPr lang="en-US" dirty="0" smtClean="0">
                <a:solidFill>
                  <a:schemeClr val="accent5">
                    <a:lumMod val="75000"/>
                  </a:schemeClr>
                </a:solidFill>
              </a:rPr>
              <a:t>work</a:t>
            </a:r>
            <a:endParaRPr lang="en-US" dirty="0">
              <a:solidFill>
                <a:schemeClr val="accent5">
                  <a:lumMod val="75000"/>
                </a:schemeClr>
              </a:solidFill>
            </a:endParaRPr>
          </a:p>
        </p:txBody>
      </p:sp>
      <p:sp>
        <p:nvSpPr>
          <p:cNvPr id="13" name="Rectangle 12"/>
          <p:cNvSpPr/>
          <p:nvPr/>
        </p:nvSpPr>
        <p:spPr>
          <a:xfrm>
            <a:off x="4057899" y="1681664"/>
            <a:ext cx="3840218" cy="369332"/>
          </a:xfrm>
          <a:prstGeom prst="rect">
            <a:avLst/>
          </a:prstGeom>
        </p:spPr>
        <p:txBody>
          <a:bodyPr wrap="none">
            <a:spAutoFit/>
          </a:bodyPr>
          <a:lstStyle/>
          <a:p>
            <a:pPr fontAlgn="t">
              <a:buClr>
                <a:srgbClr val="647252"/>
              </a:buClr>
            </a:pPr>
            <a:r>
              <a:rPr lang="en-US" b="1" dirty="0" smtClean="0">
                <a:solidFill>
                  <a:schemeClr val="accent5">
                    <a:lumMod val="75000"/>
                  </a:schemeClr>
                </a:solidFill>
              </a:rPr>
              <a:t>Step 5</a:t>
            </a:r>
            <a:r>
              <a:rPr lang="en-US" b="1" dirty="0">
                <a:solidFill>
                  <a:schemeClr val="accent5">
                    <a:lumMod val="75000"/>
                  </a:schemeClr>
                </a:solidFill>
              </a:rPr>
              <a:t>:</a:t>
            </a:r>
            <a:r>
              <a:rPr lang="en-US" dirty="0">
                <a:solidFill>
                  <a:schemeClr val="accent5">
                    <a:lumMod val="75000"/>
                  </a:schemeClr>
                </a:solidFill>
              </a:rPr>
              <a:t> Scale your efforts appropriately</a:t>
            </a:r>
          </a:p>
        </p:txBody>
      </p:sp>
      <p:sp>
        <p:nvSpPr>
          <p:cNvPr id="14" name="Rectangle 13"/>
          <p:cNvSpPr/>
          <p:nvPr/>
        </p:nvSpPr>
        <p:spPr>
          <a:xfrm>
            <a:off x="4656602" y="6390272"/>
            <a:ext cx="3201646" cy="369332"/>
          </a:xfrm>
          <a:prstGeom prst="rect">
            <a:avLst/>
          </a:prstGeom>
        </p:spPr>
        <p:txBody>
          <a:bodyPr wrap="none">
            <a:spAutoFit/>
          </a:bodyPr>
          <a:lstStyle/>
          <a:p>
            <a:r>
              <a:rPr lang="en-US" b="1" dirty="0">
                <a:solidFill>
                  <a:srgbClr val="1D4A9B"/>
                </a:solidFill>
              </a:rPr>
              <a:t>Think Big - Start Small - Act Fast</a:t>
            </a:r>
          </a:p>
        </p:txBody>
      </p:sp>
    </p:spTree>
    <p:extLst>
      <p:ext uri="{BB962C8B-B14F-4D97-AF65-F5344CB8AC3E}">
        <p14:creationId xmlns:p14="http://schemas.microsoft.com/office/powerpoint/2010/main" val="202114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Image result for cryptocurrency 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64010" y="3299464"/>
            <a:ext cx="3886200" cy="29179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laptop ic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54046" y="2716675"/>
            <a:ext cx="2852668" cy="14887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rocess icon png"/>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56596" y="1968208"/>
            <a:ext cx="1331256" cy="133125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What’s Not In It</a:t>
            </a:r>
            <a:endParaRPr lang="en-US" sz="3600" dirty="0"/>
          </a:p>
        </p:txBody>
      </p:sp>
      <p:pic>
        <p:nvPicPr>
          <p:cNvPr id="11" name="Picture 2" descr="Image result for bitnautic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10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wipe(down)">
                                      <p:cBhvr>
                                        <p:cTn id="12" dur="500"/>
                                        <p:tgtEl>
                                          <p:spTgt spid="2054"/>
                                        </p:tgtEl>
                                      </p:cBhvr>
                                    </p:animEffect>
                                  </p:childTnLst>
                                </p:cTn>
                              </p:par>
                              <p:par>
                                <p:cTn id="13" presetID="2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28427"/>
            <a:ext cx="9144000" cy="2407818"/>
          </a:xfrm>
          <a:prstGeom prst="rect">
            <a:avLst/>
          </a:prstGeom>
        </p:spPr>
      </p:pic>
      <p:sp>
        <p:nvSpPr>
          <p:cNvPr id="2" name="Title 1"/>
          <p:cNvSpPr>
            <a:spLocks noGrp="1"/>
          </p:cNvSpPr>
          <p:nvPr>
            <p:ph type="ctrTitle"/>
          </p:nvPr>
        </p:nvSpPr>
        <p:spPr>
          <a:xfrm>
            <a:off x="1524000" y="1109484"/>
            <a:ext cx="9144000" cy="2387600"/>
          </a:xfrm>
        </p:spPr>
        <p:txBody>
          <a:bodyPr>
            <a:normAutofit/>
          </a:bodyPr>
          <a:lstStyle/>
          <a:p>
            <a:r>
              <a:rPr lang="en-US" b="1" dirty="0">
                <a:solidFill>
                  <a:schemeClr val="bg1"/>
                </a:solidFill>
              </a:rPr>
              <a:t>Supply Chain Management</a:t>
            </a:r>
            <a:br>
              <a:rPr lang="en-US" b="1" dirty="0">
                <a:solidFill>
                  <a:schemeClr val="bg1"/>
                </a:solidFill>
              </a:rPr>
            </a:br>
            <a:r>
              <a:rPr lang="en-US" b="1" dirty="0">
                <a:solidFill>
                  <a:schemeClr val="bg1"/>
                </a:solidFill>
              </a:rPr>
              <a:t>in Blockchain Era</a:t>
            </a:r>
          </a:p>
        </p:txBody>
      </p:sp>
      <p:sp>
        <p:nvSpPr>
          <p:cNvPr id="3" name="Subtitle 2"/>
          <p:cNvSpPr>
            <a:spLocks noGrp="1"/>
          </p:cNvSpPr>
          <p:nvPr>
            <p:ph type="subTitle" idx="1"/>
          </p:nvPr>
        </p:nvSpPr>
        <p:spPr>
          <a:xfrm>
            <a:off x="1523999" y="3836678"/>
            <a:ext cx="1990726" cy="1655762"/>
          </a:xfrm>
          <a:solidFill>
            <a:srgbClr val="6AAEE0"/>
          </a:solidFill>
        </p:spPr>
        <p:txBody>
          <a:bodyPr>
            <a:normAutofit/>
          </a:bodyPr>
          <a:lstStyle/>
          <a:p>
            <a:endParaRPr lang="en-US" dirty="0" smtClean="0">
              <a:solidFill>
                <a:schemeClr val="bg1"/>
              </a:solidFill>
            </a:endParaRPr>
          </a:p>
          <a:p>
            <a:r>
              <a:rPr lang="en-US" sz="3600" dirty="0" smtClean="0">
                <a:solidFill>
                  <a:schemeClr val="bg1"/>
                </a:solidFill>
              </a:rPr>
              <a:t>Block 7</a:t>
            </a:r>
            <a:endParaRPr lang="en-US" dirty="0">
              <a:solidFill>
                <a:schemeClr val="bg2">
                  <a:lumMod val="75000"/>
                </a:schemeClr>
              </a:solidFill>
            </a:endParaRPr>
          </a:p>
        </p:txBody>
      </p:sp>
      <p:sp>
        <p:nvSpPr>
          <p:cNvPr id="6" name="Subtitle 2"/>
          <p:cNvSpPr txBox="1">
            <a:spLocks/>
          </p:cNvSpPr>
          <p:nvPr/>
        </p:nvSpPr>
        <p:spPr>
          <a:xfrm>
            <a:off x="3614738" y="3836678"/>
            <a:ext cx="7053262" cy="1655762"/>
          </a:xfrm>
          <a:prstGeom prst="rect">
            <a:avLst/>
          </a:prstGeom>
          <a:solidFill>
            <a:srgbClr val="2370AA"/>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smtClean="0">
              <a:solidFill>
                <a:schemeClr val="bg1"/>
              </a:solidFill>
            </a:endParaRPr>
          </a:p>
          <a:p>
            <a:r>
              <a:rPr lang="en-US" sz="3600" dirty="0" smtClean="0">
                <a:solidFill>
                  <a:schemeClr val="bg1"/>
                </a:solidFill>
              </a:rPr>
              <a:t>Chaining all Blocks</a:t>
            </a:r>
            <a:endParaRPr lang="en-US" dirty="0">
              <a:solidFill>
                <a:schemeClr val="bg2">
                  <a:lumMod val="75000"/>
                </a:schemeClr>
              </a:solidFill>
            </a:endParaRPr>
          </a:p>
        </p:txBody>
      </p:sp>
      <p:sp>
        <p:nvSpPr>
          <p:cNvPr id="7" name="Rectangle 6"/>
          <p:cNvSpPr/>
          <p:nvPr/>
        </p:nvSpPr>
        <p:spPr>
          <a:xfrm>
            <a:off x="246488" y="6206904"/>
            <a:ext cx="1790747" cy="369332"/>
          </a:xfrm>
          <a:prstGeom prst="rect">
            <a:avLst/>
          </a:prstGeom>
        </p:spPr>
        <p:txBody>
          <a:bodyPr wrap="none">
            <a:spAutoFit/>
          </a:bodyPr>
          <a:lstStyle/>
          <a:p>
            <a:pPr algn="ctr"/>
            <a:r>
              <a:rPr lang="en-US" dirty="0" smtClean="0">
                <a:solidFill>
                  <a:srgbClr val="0E215D"/>
                </a:solidFill>
              </a:rPr>
              <a:t>www.bitnautic.io</a:t>
            </a:r>
            <a:endParaRPr lang="en-US" dirty="0">
              <a:solidFill>
                <a:srgbClr val="0E215D"/>
              </a:solidFill>
            </a:endParaRPr>
          </a:p>
        </p:txBody>
      </p:sp>
      <p:pic>
        <p:nvPicPr>
          <p:cNvPr id="8"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3861" y="4955830"/>
            <a:ext cx="2311079" cy="231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51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blockchain blocks icon 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69604" y="5049288"/>
            <a:ext cx="1503760" cy="131357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759355" y="5581096"/>
            <a:ext cx="3278872" cy="369332"/>
          </a:xfrm>
          <a:prstGeom prst="rect">
            <a:avLst/>
          </a:prstGeom>
        </p:spPr>
        <p:txBody>
          <a:bodyPr wrap="square">
            <a:spAutoFit/>
          </a:bodyPr>
          <a:lstStyle/>
          <a:p>
            <a:pPr algn="ctr"/>
            <a:r>
              <a:rPr lang="en-US" dirty="0" smtClean="0">
                <a:solidFill>
                  <a:schemeClr val="accent1">
                    <a:lumMod val="50000"/>
                  </a:schemeClr>
                </a:solidFill>
              </a:rPr>
              <a:t>Blockchain Orientation</a:t>
            </a:r>
            <a:endParaRPr lang="en-US" dirty="0">
              <a:solidFill>
                <a:schemeClr val="accent1">
                  <a:lumMod val="50000"/>
                </a:schemeClr>
              </a:solidFill>
            </a:endParaRPr>
          </a:p>
        </p:txBody>
      </p:sp>
      <p:pic>
        <p:nvPicPr>
          <p:cNvPr id="8" name="Picture 2" descr="Image result for blockchain blocks icon 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69604" y="4209496"/>
            <a:ext cx="1503760" cy="13135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blockchain blocks icon 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69604" y="3371296"/>
            <a:ext cx="1503760" cy="13135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blockchain blocks icon 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69604" y="2548913"/>
            <a:ext cx="1503760" cy="13135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blockchain blocks icon 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75776" y="1723032"/>
            <a:ext cx="1503760" cy="131357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265004" y="4742896"/>
            <a:ext cx="2004651" cy="369332"/>
          </a:xfrm>
          <a:prstGeom prst="rect">
            <a:avLst/>
          </a:prstGeom>
        </p:spPr>
        <p:txBody>
          <a:bodyPr wrap="none">
            <a:spAutoFit/>
          </a:bodyPr>
          <a:lstStyle/>
          <a:p>
            <a:r>
              <a:rPr lang="en-US" dirty="0" smtClean="0">
                <a:solidFill>
                  <a:schemeClr val="accent1">
                    <a:lumMod val="50000"/>
                  </a:schemeClr>
                </a:solidFill>
              </a:rPr>
              <a:t>Blockchain Benefits</a:t>
            </a:r>
            <a:endParaRPr lang="en-US" dirty="0">
              <a:solidFill>
                <a:schemeClr val="accent1">
                  <a:lumMod val="50000"/>
                </a:schemeClr>
              </a:solidFill>
            </a:endParaRPr>
          </a:p>
        </p:txBody>
      </p:sp>
      <p:sp>
        <p:nvSpPr>
          <p:cNvPr id="14" name="Rectangle 13"/>
          <p:cNvSpPr/>
          <p:nvPr/>
        </p:nvSpPr>
        <p:spPr>
          <a:xfrm>
            <a:off x="6265004" y="3904696"/>
            <a:ext cx="5246308" cy="369332"/>
          </a:xfrm>
          <a:prstGeom prst="rect">
            <a:avLst/>
          </a:prstGeom>
        </p:spPr>
        <p:txBody>
          <a:bodyPr wrap="none">
            <a:spAutoFit/>
          </a:bodyPr>
          <a:lstStyle/>
          <a:p>
            <a:r>
              <a:rPr lang="en-US" dirty="0">
                <a:solidFill>
                  <a:schemeClr val="accent1">
                    <a:lumMod val="50000"/>
                  </a:schemeClr>
                </a:solidFill>
              </a:rPr>
              <a:t>Blockchain Applications in </a:t>
            </a:r>
            <a:r>
              <a:rPr lang="en-US" dirty="0" smtClean="0">
                <a:solidFill>
                  <a:schemeClr val="accent1">
                    <a:lumMod val="50000"/>
                  </a:schemeClr>
                </a:solidFill>
              </a:rPr>
              <a:t>Supply Chain Management </a:t>
            </a:r>
            <a:endParaRPr lang="en-US" dirty="0">
              <a:solidFill>
                <a:schemeClr val="accent1">
                  <a:lumMod val="50000"/>
                </a:schemeClr>
              </a:solidFill>
            </a:endParaRPr>
          </a:p>
        </p:txBody>
      </p:sp>
      <p:sp>
        <p:nvSpPr>
          <p:cNvPr id="15" name="Rectangle 14"/>
          <p:cNvSpPr/>
          <p:nvPr/>
        </p:nvSpPr>
        <p:spPr>
          <a:xfrm>
            <a:off x="6265004" y="3066496"/>
            <a:ext cx="5085879" cy="369332"/>
          </a:xfrm>
          <a:prstGeom prst="rect">
            <a:avLst/>
          </a:prstGeom>
        </p:spPr>
        <p:txBody>
          <a:bodyPr wrap="none">
            <a:spAutoFit/>
          </a:bodyPr>
          <a:lstStyle/>
          <a:p>
            <a:r>
              <a:rPr lang="en-US" dirty="0">
                <a:solidFill>
                  <a:schemeClr val="accent1">
                    <a:lumMod val="50000"/>
                  </a:schemeClr>
                </a:solidFill>
              </a:rPr>
              <a:t>Blockchain </a:t>
            </a:r>
            <a:r>
              <a:rPr lang="en-US" dirty="0" smtClean="0">
                <a:solidFill>
                  <a:schemeClr val="accent1">
                    <a:lumMod val="50000"/>
                  </a:schemeClr>
                </a:solidFill>
              </a:rPr>
              <a:t>Trailblazers in </a:t>
            </a:r>
            <a:r>
              <a:rPr lang="en-US" dirty="0" smtClean="0">
                <a:solidFill>
                  <a:schemeClr val="accent1">
                    <a:lumMod val="50000"/>
                  </a:schemeClr>
                </a:solidFill>
              </a:rPr>
              <a:t>Supply Chain Management</a:t>
            </a:r>
            <a:endParaRPr lang="en-US" dirty="0">
              <a:solidFill>
                <a:schemeClr val="accent1">
                  <a:lumMod val="50000"/>
                </a:schemeClr>
              </a:solidFill>
            </a:endParaRPr>
          </a:p>
        </p:txBody>
      </p:sp>
      <p:sp>
        <p:nvSpPr>
          <p:cNvPr id="16" name="Rectangle 15"/>
          <p:cNvSpPr/>
          <p:nvPr/>
        </p:nvSpPr>
        <p:spPr>
          <a:xfrm>
            <a:off x="6265004" y="2228296"/>
            <a:ext cx="5299336" cy="369332"/>
          </a:xfrm>
          <a:prstGeom prst="rect">
            <a:avLst/>
          </a:prstGeom>
        </p:spPr>
        <p:txBody>
          <a:bodyPr wrap="none">
            <a:spAutoFit/>
          </a:bodyPr>
          <a:lstStyle/>
          <a:p>
            <a:r>
              <a:rPr lang="en-US" dirty="0">
                <a:solidFill>
                  <a:schemeClr val="accent1">
                    <a:lumMod val="50000"/>
                  </a:schemeClr>
                </a:solidFill>
              </a:rPr>
              <a:t>Blockchain </a:t>
            </a:r>
            <a:r>
              <a:rPr lang="en-US" dirty="0" smtClean="0">
                <a:solidFill>
                  <a:schemeClr val="accent1">
                    <a:lumMod val="50000"/>
                  </a:schemeClr>
                </a:solidFill>
              </a:rPr>
              <a:t>Challenges &amp; Approach for Implementation</a:t>
            </a:r>
            <a:endParaRPr lang="en-US" dirty="0">
              <a:solidFill>
                <a:schemeClr val="accent1">
                  <a:lumMod val="50000"/>
                </a:schemeClr>
              </a:solidFill>
            </a:endParaRPr>
          </a:p>
        </p:txBody>
      </p:sp>
      <p:pic>
        <p:nvPicPr>
          <p:cNvPr id="17" name="Picture 2" descr="Image result for bitnautic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Chaining All Blocks: Review</a:t>
            </a:r>
            <a:endParaRPr lang="en-US" sz="3600" dirty="0"/>
          </a:p>
        </p:txBody>
      </p:sp>
    </p:spTree>
    <p:extLst>
      <p:ext uri="{BB962C8B-B14F-4D97-AF65-F5344CB8AC3E}">
        <p14:creationId xmlns:p14="http://schemas.microsoft.com/office/powerpoint/2010/main" val="205422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par>
                                <p:cTn id="40" presetID="22" presetClass="entr" presetSubtype="4"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15"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83892" y="1610467"/>
            <a:ext cx="7287834" cy="4692342"/>
          </a:xfrm>
          <a:prstGeom prst="rect">
            <a:avLst/>
          </a:prstGeom>
        </p:spPr>
      </p:pic>
      <p:pic>
        <p:nvPicPr>
          <p:cNvPr id="6" name="Picture 2" descr="Image result for bitnautic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If </a:t>
            </a:r>
            <a:r>
              <a:rPr lang="en-US" sz="3600" dirty="0" smtClean="0"/>
              <a:t>Supply Chain is </a:t>
            </a:r>
            <a:r>
              <a:rPr lang="en-US" sz="3600" dirty="0"/>
              <a:t>Grass then Blockchain is Lawnmower</a:t>
            </a:r>
          </a:p>
        </p:txBody>
      </p:sp>
    </p:spTree>
    <p:extLst>
      <p:ext uri="{BB962C8B-B14F-4D97-AF65-F5344CB8AC3E}">
        <p14:creationId xmlns:p14="http://schemas.microsoft.com/office/powerpoint/2010/main" val="28116597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28427"/>
            <a:ext cx="9144000" cy="2407818"/>
          </a:xfrm>
          <a:prstGeom prst="rect">
            <a:avLst/>
          </a:prstGeom>
        </p:spPr>
      </p:pic>
      <p:sp>
        <p:nvSpPr>
          <p:cNvPr id="2" name="Title 1"/>
          <p:cNvSpPr>
            <a:spLocks noGrp="1"/>
          </p:cNvSpPr>
          <p:nvPr>
            <p:ph type="ctrTitle"/>
          </p:nvPr>
        </p:nvSpPr>
        <p:spPr>
          <a:xfrm>
            <a:off x="1524000" y="1109484"/>
            <a:ext cx="9144000" cy="2387600"/>
          </a:xfrm>
        </p:spPr>
        <p:txBody>
          <a:bodyPr>
            <a:normAutofit/>
          </a:bodyPr>
          <a:lstStyle/>
          <a:p>
            <a:r>
              <a:rPr lang="en-US" b="1" dirty="0">
                <a:solidFill>
                  <a:schemeClr val="bg1"/>
                </a:solidFill>
              </a:rPr>
              <a:t>Supply Chain Management</a:t>
            </a:r>
            <a:br>
              <a:rPr lang="en-US" b="1" dirty="0">
                <a:solidFill>
                  <a:schemeClr val="bg1"/>
                </a:solidFill>
              </a:rPr>
            </a:br>
            <a:r>
              <a:rPr lang="en-US" b="1" dirty="0">
                <a:solidFill>
                  <a:schemeClr val="bg1"/>
                </a:solidFill>
              </a:rPr>
              <a:t>in Blockchain Era</a:t>
            </a:r>
          </a:p>
        </p:txBody>
      </p:sp>
      <p:sp>
        <p:nvSpPr>
          <p:cNvPr id="3" name="Subtitle 2"/>
          <p:cNvSpPr>
            <a:spLocks noGrp="1"/>
          </p:cNvSpPr>
          <p:nvPr>
            <p:ph type="subTitle" idx="1"/>
          </p:nvPr>
        </p:nvSpPr>
        <p:spPr>
          <a:xfrm>
            <a:off x="1523999" y="3836678"/>
            <a:ext cx="1990726" cy="1655762"/>
          </a:xfrm>
          <a:solidFill>
            <a:srgbClr val="6AAEE0"/>
          </a:solidFill>
        </p:spPr>
        <p:txBody>
          <a:bodyPr>
            <a:normAutofit/>
          </a:bodyPr>
          <a:lstStyle/>
          <a:p>
            <a:endParaRPr lang="en-US" dirty="0" smtClean="0">
              <a:solidFill>
                <a:schemeClr val="bg1"/>
              </a:solidFill>
            </a:endParaRPr>
          </a:p>
          <a:p>
            <a:r>
              <a:rPr lang="en-US" sz="3600" dirty="0" smtClean="0">
                <a:solidFill>
                  <a:schemeClr val="bg1"/>
                </a:solidFill>
              </a:rPr>
              <a:t>Block 8</a:t>
            </a:r>
            <a:endParaRPr lang="en-US" dirty="0">
              <a:solidFill>
                <a:schemeClr val="bg2">
                  <a:lumMod val="75000"/>
                </a:schemeClr>
              </a:solidFill>
            </a:endParaRPr>
          </a:p>
        </p:txBody>
      </p:sp>
      <p:sp>
        <p:nvSpPr>
          <p:cNvPr id="6" name="Subtitle 2"/>
          <p:cNvSpPr txBox="1">
            <a:spLocks/>
          </p:cNvSpPr>
          <p:nvPr/>
        </p:nvSpPr>
        <p:spPr>
          <a:xfrm>
            <a:off x="3614738" y="3836678"/>
            <a:ext cx="7053262" cy="1655762"/>
          </a:xfrm>
          <a:prstGeom prst="rect">
            <a:avLst/>
          </a:prstGeom>
          <a:solidFill>
            <a:srgbClr val="2370AA"/>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smtClean="0">
              <a:solidFill>
                <a:schemeClr val="bg1"/>
              </a:solidFill>
            </a:endParaRPr>
          </a:p>
          <a:p>
            <a:r>
              <a:rPr lang="en-US" sz="3600" dirty="0" smtClean="0">
                <a:solidFill>
                  <a:schemeClr val="bg1"/>
                </a:solidFill>
              </a:rPr>
              <a:t>Q&amp;A Session</a:t>
            </a:r>
            <a:endParaRPr lang="en-US" dirty="0">
              <a:solidFill>
                <a:schemeClr val="bg2">
                  <a:lumMod val="75000"/>
                </a:schemeClr>
              </a:solidFill>
            </a:endParaRPr>
          </a:p>
        </p:txBody>
      </p:sp>
      <p:sp>
        <p:nvSpPr>
          <p:cNvPr id="7" name="Rectangle 6"/>
          <p:cNvSpPr/>
          <p:nvPr/>
        </p:nvSpPr>
        <p:spPr>
          <a:xfrm>
            <a:off x="246488" y="6206904"/>
            <a:ext cx="1790747" cy="369332"/>
          </a:xfrm>
          <a:prstGeom prst="rect">
            <a:avLst/>
          </a:prstGeom>
        </p:spPr>
        <p:txBody>
          <a:bodyPr wrap="none">
            <a:spAutoFit/>
          </a:bodyPr>
          <a:lstStyle/>
          <a:p>
            <a:pPr algn="ctr"/>
            <a:r>
              <a:rPr lang="en-US" dirty="0" smtClean="0">
                <a:solidFill>
                  <a:srgbClr val="0E215D"/>
                </a:solidFill>
              </a:rPr>
              <a:t>www.bitnautic.io</a:t>
            </a:r>
            <a:endParaRPr lang="en-US" dirty="0">
              <a:solidFill>
                <a:srgbClr val="0E215D"/>
              </a:solidFill>
            </a:endParaRPr>
          </a:p>
        </p:txBody>
      </p:sp>
      <p:pic>
        <p:nvPicPr>
          <p:cNvPr id="8"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3861" y="4955830"/>
            <a:ext cx="2311079" cy="231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04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28427"/>
            <a:ext cx="9144000" cy="2407818"/>
          </a:xfrm>
          <a:prstGeom prst="rect">
            <a:avLst/>
          </a:prstGeom>
        </p:spPr>
      </p:pic>
      <p:sp>
        <p:nvSpPr>
          <p:cNvPr id="2" name="Title 1"/>
          <p:cNvSpPr>
            <a:spLocks noGrp="1"/>
          </p:cNvSpPr>
          <p:nvPr>
            <p:ph type="ctrTitle"/>
          </p:nvPr>
        </p:nvSpPr>
        <p:spPr>
          <a:xfrm>
            <a:off x="1524000" y="1109484"/>
            <a:ext cx="9144000" cy="2387600"/>
          </a:xfrm>
        </p:spPr>
        <p:txBody>
          <a:bodyPr>
            <a:normAutofit/>
          </a:bodyPr>
          <a:lstStyle/>
          <a:p>
            <a:r>
              <a:rPr lang="en-US" b="1" dirty="0">
                <a:solidFill>
                  <a:schemeClr val="bg1"/>
                </a:solidFill>
              </a:rPr>
              <a:t>Supply Chain Management</a:t>
            </a:r>
            <a:br>
              <a:rPr lang="en-US" b="1" dirty="0">
                <a:solidFill>
                  <a:schemeClr val="bg1"/>
                </a:solidFill>
              </a:rPr>
            </a:br>
            <a:r>
              <a:rPr lang="en-US" b="1" dirty="0">
                <a:solidFill>
                  <a:schemeClr val="bg1"/>
                </a:solidFill>
              </a:rPr>
              <a:t>in Blockchain Era</a:t>
            </a:r>
          </a:p>
        </p:txBody>
      </p:sp>
      <p:sp>
        <p:nvSpPr>
          <p:cNvPr id="3" name="Subtitle 2"/>
          <p:cNvSpPr>
            <a:spLocks noGrp="1"/>
          </p:cNvSpPr>
          <p:nvPr>
            <p:ph type="subTitle" idx="1"/>
          </p:nvPr>
        </p:nvSpPr>
        <p:spPr>
          <a:xfrm>
            <a:off x="1523999" y="3836678"/>
            <a:ext cx="1990726" cy="1655762"/>
          </a:xfrm>
          <a:solidFill>
            <a:srgbClr val="6AAEE0"/>
          </a:solidFill>
        </p:spPr>
        <p:txBody>
          <a:bodyPr>
            <a:normAutofit/>
          </a:bodyPr>
          <a:lstStyle/>
          <a:p>
            <a:endParaRPr lang="en-US" dirty="0" smtClean="0">
              <a:solidFill>
                <a:schemeClr val="bg1"/>
              </a:solidFill>
            </a:endParaRPr>
          </a:p>
          <a:p>
            <a:r>
              <a:rPr lang="en-US" sz="3600" dirty="0" smtClean="0">
                <a:solidFill>
                  <a:schemeClr val="bg1"/>
                </a:solidFill>
              </a:rPr>
              <a:t>Block </a:t>
            </a:r>
            <a:r>
              <a:rPr lang="en-US" sz="3600" dirty="0" smtClean="0">
                <a:solidFill>
                  <a:schemeClr val="bg1"/>
                </a:solidFill>
              </a:rPr>
              <a:t>9</a:t>
            </a:r>
            <a:endParaRPr lang="en-US" dirty="0">
              <a:solidFill>
                <a:schemeClr val="bg2">
                  <a:lumMod val="75000"/>
                </a:schemeClr>
              </a:solidFill>
            </a:endParaRPr>
          </a:p>
        </p:txBody>
      </p:sp>
      <p:sp>
        <p:nvSpPr>
          <p:cNvPr id="6" name="Subtitle 2"/>
          <p:cNvSpPr txBox="1">
            <a:spLocks/>
          </p:cNvSpPr>
          <p:nvPr/>
        </p:nvSpPr>
        <p:spPr>
          <a:xfrm>
            <a:off x="3614738" y="3836678"/>
            <a:ext cx="7053262" cy="1655762"/>
          </a:xfrm>
          <a:prstGeom prst="rect">
            <a:avLst/>
          </a:prstGeom>
          <a:solidFill>
            <a:srgbClr val="2370AA"/>
          </a:solidFill>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smtClean="0">
              <a:solidFill>
                <a:schemeClr val="bg1"/>
              </a:solidFill>
            </a:endParaRPr>
          </a:p>
          <a:p>
            <a:r>
              <a:rPr lang="en-US" sz="3600" b="1" dirty="0" smtClean="0">
                <a:solidFill>
                  <a:schemeClr val="bg1"/>
                </a:solidFill>
              </a:rPr>
              <a:t>Thanks!</a:t>
            </a:r>
          </a:p>
          <a:p>
            <a:r>
              <a:rPr lang="en-US" sz="3600" dirty="0" smtClean="0">
                <a:solidFill>
                  <a:schemeClr val="bg1"/>
                </a:solidFill>
              </a:rPr>
              <a:t>Visit us at A-06</a:t>
            </a:r>
            <a:endParaRPr lang="en-US" dirty="0">
              <a:solidFill>
                <a:schemeClr val="bg2">
                  <a:lumMod val="75000"/>
                </a:schemeClr>
              </a:solidFill>
            </a:endParaRPr>
          </a:p>
        </p:txBody>
      </p:sp>
      <p:sp>
        <p:nvSpPr>
          <p:cNvPr id="7" name="Rectangle 6"/>
          <p:cNvSpPr/>
          <p:nvPr/>
        </p:nvSpPr>
        <p:spPr>
          <a:xfrm>
            <a:off x="246488" y="6206904"/>
            <a:ext cx="1790747" cy="369332"/>
          </a:xfrm>
          <a:prstGeom prst="rect">
            <a:avLst/>
          </a:prstGeom>
        </p:spPr>
        <p:txBody>
          <a:bodyPr wrap="none">
            <a:spAutoFit/>
          </a:bodyPr>
          <a:lstStyle/>
          <a:p>
            <a:pPr algn="ctr"/>
            <a:r>
              <a:rPr lang="en-US" dirty="0" smtClean="0">
                <a:solidFill>
                  <a:srgbClr val="0E215D"/>
                </a:solidFill>
              </a:rPr>
              <a:t>www.bitnautic.io</a:t>
            </a:r>
            <a:endParaRPr lang="en-US" dirty="0">
              <a:solidFill>
                <a:srgbClr val="0E215D"/>
              </a:solidFill>
            </a:endParaRPr>
          </a:p>
        </p:txBody>
      </p:sp>
      <p:pic>
        <p:nvPicPr>
          <p:cNvPr id="8"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3861" y="4955830"/>
            <a:ext cx="2311079" cy="231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88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What’s In It</a:t>
            </a:r>
            <a:endParaRPr lang="en-US" sz="3600" dirty="0"/>
          </a:p>
        </p:txBody>
      </p:sp>
      <p:pic>
        <p:nvPicPr>
          <p:cNvPr id="12" name="Picture 4" descr="Image result for corporate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 y="1443885"/>
            <a:ext cx="12192000" cy="279854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5931741" y="4129703"/>
            <a:ext cx="4662926" cy="2378185"/>
            <a:chOff x="5931741" y="4129703"/>
            <a:chExt cx="4662926" cy="2378185"/>
          </a:xfrm>
        </p:grpSpPr>
        <p:pic>
          <p:nvPicPr>
            <p:cNvPr id="2" name="Picture 2" descr="Image result for innovation lab icon"/>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68583" y="4340903"/>
              <a:ext cx="3026084" cy="21669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Image result for corporate png"/>
            <p:cNvPicPr>
              <a:picLocks noChangeAspect="1" noChangeArrowheads="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931741" y="4129703"/>
              <a:ext cx="3200400" cy="21336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descr="Image result for embassy icon png"/>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40148" y="4735461"/>
            <a:ext cx="1673951" cy="16739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bitnautic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505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905649401"/>
              </p:ext>
            </p:extLst>
          </p:nvPr>
        </p:nvGraphicFramePr>
        <p:xfrm>
          <a:off x="407911" y="992622"/>
          <a:ext cx="1157482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2" descr="Image result for bitnautic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Chain of Discussion</a:t>
            </a:r>
            <a:endParaRPr lang="en-US" sz="3600" dirty="0"/>
          </a:p>
        </p:txBody>
      </p:sp>
    </p:spTree>
    <p:extLst>
      <p:ext uri="{BB962C8B-B14F-4D97-AF65-F5344CB8AC3E}">
        <p14:creationId xmlns:p14="http://schemas.microsoft.com/office/powerpoint/2010/main" val="26517620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28427"/>
            <a:ext cx="9144000" cy="2407818"/>
          </a:xfrm>
          <a:prstGeom prst="rect">
            <a:avLst/>
          </a:prstGeom>
        </p:spPr>
      </p:pic>
      <p:sp>
        <p:nvSpPr>
          <p:cNvPr id="2" name="Title 1"/>
          <p:cNvSpPr>
            <a:spLocks noGrp="1"/>
          </p:cNvSpPr>
          <p:nvPr>
            <p:ph type="ctrTitle"/>
          </p:nvPr>
        </p:nvSpPr>
        <p:spPr>
          <a:xfrm>
            <a:off x="1524000" y="1109484"/>
            <a:ext cx="9144000" cy="2387600"/>
          </a:xfrm>
        </p:spPr>
        <p:txBody>
          <a:bodyPr>
            <a:normAutofit/>
          </a:bodyPr>
          <a:lstStyle/>
          <a:p>
            <a:r>
              <a:rPr lang="en-US" b="1" dirty="0">
                <a:solidFill>
                  <a:schemeClr val="bg1"/>
                </a:solidFill>
              </a:rPr>
              <a:t>Supply Chain Management</a:t>
            </a:r>
            <a:br>
              <a:rPr lang="en-US" b="1" dirty="0">
                <a:solidFill>
                  <a:schemeClr val="bg1"/>
                </a:solidFill>
              </a:rPr>
            </a:br>
            <a:r>
              <a:rPr lang="en-US" b="1" dirty="0">
                <a:solidFill>
                  <a:schemeClr val="bg1"/>
                </a:solidFill>
              </a:rPr>
              <a:t>in Blockchain Era</a:t>
            </a:r>
          </a:p>
        </p:txBody>
      </p:sp>
      <p:sp>
        <p:nvSpPr>
          <p:cNvPr id="3" name="Subtitle 2"/>
          <p:cNvSpPr>
            <a:spLocks noGrp="1"/>
          </p:cNvSpPr>
          <p:nvPr>
            <p:ph type="subTitle" idx="1"/>
          </p:nvPr>
        </p:nvSpPr>
        <p:spPr>
          <a:xfrm>
            <a:off x="1523999" y="3836678"/>
            <a:ext cx="1990726" cy="1655762"/>
          </a:xfrm>
          <a:solidFill>
            <a:srgbClr val="6AAEE0"/>
          </a:solidFill>
        </p:spPr>
        <p:txBody>
          <a:bodyPr>
            <a:normAutofit/>
          </a:bodyPr>
          <a:lstStyle/>
          <a:p>
            <a:endParaRPr lang="en-US" dirty="0" smtClean="0">
              <a:solidFill>
                <a:schemeClr val="bg1"/>
              </a:solidFill>
            </a:endParaRPr>
          </a:p>
          <a:p>
            <a:r>
              <a:rPr lang="en-US" sz="3600" dirty="0" smtClean="0">
                <a:solidFill>
                  <a:schemeClr val="bg1"/>
                </a:solidFill>
              </a:rPr>
              <a:t>Block 2</a:t>
            </a:r>
            <a:endParaRPr lang="en-US" dirty="0">
              <a:solidFill>
                <a:schemeClr val="bg2">
                  <a:lumMod val="75000"/>
                </a:schemeClr>
              </a:solidFill>
            </a:endParaRPr>
          </a:p>
        </p:txBody>
      </p:sp>
      <p:sp>
        <p:nvSpPr>
          <p:cNvPr id="6" name="Subtitle 2"/>
          <p:cNvSpPr txBox="1">
            <a:spLocks/>
          </p:cNvSpPr>
          <p:nvPr/>
        </p:nvSpPr>
        <p:spPr>
          <a:xfrm>
            <a:off x="3614738" y="3836678"/>
            <a:ext cx="7053262" cy="1655762"/>
          </a:xfrm>
          <a:prstGeom prst="rect">
            <a:avLst/>
          </a:prstGeom>
          <a:solidFill>
            <a:srgbClr val="2370AA"/>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smtClean="0">
              <a:solidFill>
                <a:schemeClr val="bg1"/>
              </a:solidFill>
            </a:endParaRPr>
          </a:p>
          <a:p>
            <a:r>
              <a:rPr lang="en-US" sz="3600" dirty="0" smtClean="0">
                <a:solidFill>
                  <a:schemeClr val="bg1"/>
                </a:solidFill>
              </a:rPr>
              <a:t>Unlocking Blockchain</a:t>
            </a:r>
            <a:endParaRPr lang="en-US" dirty="0">
              <a:solidFill>
                <a:schemeClr val="bg2">
                  <a:lumMod val="75000"/>
                </a:schemeClr>
              </a:solidFill>
            </a:endParaRPr>
          </a:p>
        </p:txBody>
      </p:sp>
      <p:sp>
        <p:nvSpPr>
          <p:cNvPr id="7" name="Rectangle 6"/>
          <p:cNvSpPr/>
          <p:nvPr/>
        </p:nvSpPr>
        <p:spPr>
          <a:xfrm>
            <a:off x="246488" y="6206904"/>
            <a:ext cx="1790747" cy="369332"/>
          </a:xfrm>
          <a:prstGeom prst="rect">
            <a:avLst/>
          </a:prstGeom>
        </p:spPr>
        <p:txBody>
          <a:bodyPr wrap="none">
            <a:spAutoFit/>
          </a:bodyPr>
          <a:lstStyle/>
          <a:p>
            <a:pPr algn="ctr"/>
            <a:r>
              <a:rPr lang="en-US" dirty="0" smtClean="0">
                <a:solidFill>
                  <a:srgbClr val="0E215D"/>
                </a:solidFill>
              </a:rPr>
              <a:t>www.bitnautic.io</a:t>
            </a:r>
            <a:endParaRPr lang="en-US" dirty="0">
              <a:solidFill>
                <a:srgbClr val="0E215D"/>
              </a:solidFill>
            </a:endParaRPr>
          </a:p>
        </p:txBody>
      </p:sp>
      <p:pic>
        <p:nvPicPr>
          <p:cNvPr id="8"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3861" y="4955830"/>
            <a:ext cx="2311079" cy="231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0606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247123" y="3024374"/>
            <a:ext cx="8458200" cy="461665"/>
          </a:xfrm>
          <a:prstGeom prst="rect">
            <a:avLst/>
          </a:prstGeom>
        </p:spPr>
        <p:txBody>
          <a:bodyPr wrap="square">
            <a:spAutoFit/>
          </a:bodyPr>
          <a:lstStyle/>
          <a:p>
            <a:r>
              <a:rPr lang="en-US" sz="2400" dirty="0"/>
              <a:t>If you can't explain it </a:t>
            </a:r>
            <a:r>
              <a:rPr lang="en-US" sz="2400" b="1" dirty="0">
                <a:solidFill>
                  <a:schemeClr val="tx2"/>
                </a:solidFill>
              </a:rPr>
              <a:t>simply</a:t>
            </a:r>
            <a:r>
              <a:rPr lang="en-US" sz="2400" dirty="0"/>
              <a:t>, </a:t>
            </a:r>
            <a:r>
              <a:rPr lang="en-US" sz="2400" dirty="0" smtClean="0"/>
              <a:t>you </a:t>
            </a:r>
            <a:r>
              <a:rPr lang="en-US" sz="2400" dirty="0"/>
              <a:t>don't understand it well </a:t>
            </a:r>
            <a:r>
              <a:rPr lang="en-US" sz="2400" dirty="0" smtClean="0"/>
              <a:t>enough!</a:t>
            </a:r>
            <a:endParaRPr lang="en-US" sz="2400" dirty="0"/>
          </a:p>
        </p:txBody>
      </p:sp>
      <p:pic>
        <p:nvPicPr>
          <p:cNvPr id="18" name="Picture 2" descr="Related image"/>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332979">
            <a:off x="9097120" y="3140073"/>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bitnauti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Understanding Blockchain</a:t>
            </a:r>
            <a:endParaRPr lang="en-US" sz="3600" dirty="0"/>
          </a:p>
        </p:txBody>
      </p:sp>
    </p:spTree>
    <p:extLst>
      <p:ext uri="{BB962C8B-B14F-4D97-AF65-F5344CB8AC3E}">
        <p14:creationId xmlns:p14="http://schemas.microsoft.com/office/powerpoint/2010/main" val="322906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03612" y="3386796"/>
            <a:ext cx="1066800" cy="1066800"/>
          </a:xfrm>
          <a:prstGeom prst="rect">
            <a:avLst/>
          </a:prstGeom>
        </p:spPr>
      </p:pic>
      <p:sp>
        <p:nvSpPr>
          <p:cNvPr id="12" name="Title 12"/>
          <p:cNvSpPr txBox="1">
            <a:spLocks/>
          </p:cNvSpPr>
          <p:nvPr/>
        </p:nvSpPr>
        <p:spPr>
          <a:xfrm>
            <a:off x="3961232" y="3330524"/>
            <a:ext cx="685800" cy="914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en-US" sz="800" dirty="0" smtClean="0">
                <a:solidFill>
                  <a:schemeClr val="tx1">
                    <a:lumMod val="75000"/>
                  </a:schemeClr>
                </a:solidFill>
                <a:latin typeface="Franklin Gothic Book" panose="020B0503020102020204" pitchFamily="34" charset="0"/>
              </a:rPr>
              <a:t>01A2H</a:t>
            </a:r>
          </a:p>
          <a:p>
            <a:pPr algn="ctr"/>
            <a:r>
              <a:rPr lang="en-US" sz="800" dirty="0" smtClean="0">
                <a:solidFill>
                  <a:schemeClr val="tx1">
                    <a:lumMod val="75000"/>
                  </a:schemeClr>
                </a:solidFill>
                <a:latin typeface="Franklin Gothic Book" panose="020B0503020102020204" pitchFamily="34" charset="0"/>
              </a:rPr>
              <a:t>JA3O1</a:t>
            </a:r>
          </a:p>
          <a:p>
            <a:pPr algn="ctr"/>
            <a:r>
              <a:rPr lang="en-US" sz="800" dirty="0" smtClean="0">
                <a:solidFill>
                  <a:schemeClr val="tx1">
                    <a:lumMod val="75000"/>
                  </a:schemeClr>
                </a:solidFill>
                <a:latin typeface="Franklin Gothic Book" panose="020B0503020102020204" pitchFamily="34" charset="0"/>
              </a:rPr>
              <a:t>9LWM2</a:t>
            </a:r>
          </a:p>
          <a:p>
            <a:pPr algn="ctr"/>
            <a:r>
              <a:rPr lang="en-US" sz="800" dirty="0" smtClean="0">
                <a:solidFill>
                  <a:schemeClr val="tx1">
                    <a:lumMod val="75000"/>
                  </a:schemeClr>
                </a:solidFill>
                <a:latin typeface="Franklin Gothic Book" panose="020B0503020102020204" pitchFamily="34" charset="0"/>
              </a:rPr>
              <a:t>6F4J3</a:t>
            </a:r>
          </a:p>
          <a:p>
            <a:pPr algn="ctr"/>
            <a:r>
              <a:rPr lang="en-US" sz="800" dirty="0" smtClean="0">
                <a:solidFill>
                  <a:schemeClr val="tx1">
                    <a:lumMod val="75000"/>
                  </a:schemeClr>
                </a:solidFill>
                <a:latin typeface="Franklin Gothic Book" panose="020B0503020102020204" pitchFamily="34" charset="0"/>
              </a:rPr>
              <a:t>4IUYT</a:t>
            </a:r>
            <a:endParaRPr lang="en-US" sz="800" dirty="0">
              <a:solidFill>
                <a:schemeClr val="tx1">
                  <a:lumMod val="75000"/>
                </a:schemeClr>
              </a:solidFill>
              <a:latin typeface="Franklin Gothic Book" panose="020B0503020102020204" pitchFamily="34" charset="0"/>
            </a:endParaRPr>
          </a:p>
        </p:txBody>
      </p:sp>
      <p:pic>
        <p:nvPicPr>
          <p:cNvPr id="13" name="Picture 2" descr="Image result for authority icon png"/>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56012" y="2895599"/>
            <a:ext cx="641215" cy="6412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lated image"/>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49223" y="2498150"/>
            <a:ext cx="833437" cy="833437"/>
          </a:xfrm>
          <a:prstGeom prst="rect">
            <a:avLst/>
          </a:prstGeom>
          <a:noFill/>
          <a:extLst>
            <a:ext uri="{909E8E84-426E-40DD-AFC4-6F175D3DCCD1}">
              <a14:hiddenFill xmlns:a14="http://schemas.microsoft.com/office/drawing/2010/main">
                <a:solidFill>
                  <a:srgbClr val="FFFFFF"/>
                </a:solidFill>
              </a14:hiddenFill>
            </a:ext>
          </a:extLst>
        </p:spPr>
      </p:pic>
      <p:sp>
        <p:nvSpPr>
          <p:cNvPr id="2" name="Equal 1"/>
          <p:cNvSpPr/>
          <p:nvPr/>
        </p:nvSpPr>
        <p:spPr>
          <a:xfrm>
            <a:off x="5543537" y="3079614"/>
            <a:ext cx="914400" cy="914400"/>
          </a:xfrm>
          <a:prstGeom prst="mathEqual">
            <a:avLst/>
          </a:prstGeom>
          <a:solidFill>
            <a:srgbClr val="2E6D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8" name="Picture 4" descr="Image result for honey pot icon png"/>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22593" y="2464676"/>
            <a:ext cx="1039174" cy="18231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bitnautic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72050" y="-563346"/>
            <a:ext cx="2707195" cy="270719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0" y="-10463"/>
            <a:ext cx="10594667" cy="1068047"/>
          </a:xfrm>
          <a:prstGeom prst="rect">
            <a:avLst/>
          </a:prstGeom>
          <a:solidFill>
            <a:srgbClr val="237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Understanding Blockchain – World without Blockchain</a:t>
            </a:r>
            <a:endParaRPr lang="en-US" sz="3600" dirty="0"/>
          </a:p>
        </p:txBody>
      </p:sp>
    </p:spTree>
    <p:extLst>
      <p:ext uri="{BB962C8B-B14F-4D97-AF65-F5344CB8AC3E}">
        <p14:creationId xmlns:p14="http://schemas.microsoft.com/office/powerpoint/2010/main" val="16093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par>
                                <p:cTn id="8" presetID="16" presetClass="entr" presetSubtype="37"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out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par>
                                <p:cTn id="16" presetID="22" presetClass="entr" presetSubtype="8"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left)">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2830</TotalTime>
  <Words>1711</Words>
  <Application>Microsoft Office PowerPoint</Application>
  <PresentationFormat>Widescreen</PresentationFormat>
  <Paragraphs>386</Paragraphs>
  <Slides>44</Slides>
  <Notes>28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 CENA</vt:lpstr>
      <vt:lpstr>Arial</vt:lpstr>
      <vt:lpstr>Calibri</vt:lpstr>
      <vt:lpstr>Calibri Light</vt:lpstr>
      <vt:lpstr>Franklin Gothic Book</vt:lpstr>
      <vt:lpstr>GillSans-Italic</vt:lpstr>
      <vt:lpstr>Office Theme</vt:lpstr>
      <vt:lpstr>PowerPoint Presentation</vt:lpstr>
      <vt:lpstr>PowerPoint Presentation</vt:lpstr>
      <vt:lpstr>Supply Chain Management in Blockchain Era</vt:lpstr>
      <vt:lpstr>PowerPoint Presentation</vt:lpstr>
      <vt:lpstr>PowerPoint Presentation</vt:lpstr>
      <vt:lpstr>PowerPoint Presentation</vt:lpstr>
      <vt:lpstr>Supply Chain Management in Blockchain Era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Supply Chain Management in Blockchain Era</vt:lpstr>
      <vt:lpstr>PowerPoint Presentation</vt:lpstr>
      <vt:lpstr>PowerPoint Presentation</vt:lpstr>
      <vt:lpstr>PowerPoint Presentation</vt:lpstr>
      <vt:lpstr>PowerPoint Presentation</vt:lpstr>
      <vt:lpstr>PowerPoint Presentation</vt:lpstr>
      <vt:lpstr>PowerPoint Presentation</vt:lpstr>
      <vt:lpstr>Supply Chain Management in Blockchain Era</vt:lpstr>
      <vt:lpstr>PowerPoint Presentation</vt:lpstr>
      <vt:lpstr>PowerPoint Presentation</vt:lpstr>
      <vt:lpstr>PowerPoint Presentation</vt:lpstr>
      <vt:lpstr>PowerPoint Presentation</vt:lpstr>
      <vt:lpstr>PowerPoint Presentation</vt:lpstr>
      <vt:lpstr>PowerPoint Presentation</vt:lpstr>
      <vt:lpstr>Supply Chain Management in Blockchain Era</vt:lpstr>
      <vt:lpstr>PowerPoint Presentation</vt:lpstr>
      <vt:lpstr>PowerPoint Presentation</vt:lpstr>
      <vt:lpstr>PowerPoint Presentation</vt:lpstr>
      <vt:lpstr>PowerPoint Presentation</vt:lpstr>
      <vt:lpstr>PowerPoint Presentation</vt:lpstr>
      <vt:lpstr>PowerPoint Presentation</vt:lpstr>
      <vt:lpstr>Supply Chain Management in Blockchain Era</vt:lpstr>
      <vt:lpstr>PowerPoint Presentation</vt:lpstr>
      <vt:lpstr>PowerPoint Presentation</vt:lpstr>
      <vt:lpstr>PowerPoint Presentation</vt:lpstr>
      <vt:lpstr>Supply Chain Management in Blockchain Era</vt:lpstr>
      <vt:lpstr>PowerPoint Presentation</vt:lpstr>
      <vt:lpstr>PowerPoint Presentation</vt:lpstr>
      <vt:lpstr>Supply Chain Management in Blockchain Era</vt:lpstr>
      <vt:lpstr>Supply Chain Management in Blockchain Era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103</cp:revision>
  <dcterms:created xsi:type="dcterms:W3CDTF">2018-03-24T03:22:38Z</dcterms:created>
  <dcterms:modified xsi:type="dcterms:W3CDTF">2018-04-03T04:38:31Z</dcterms:modified>
</cp:coreProperties>
</file>