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60" r:id="rId3"/>
    <p:sldId id="261" r:id="rId4"/>
    <p:sldId id="262" r:id="rId5"/>
    <p:sldId id="263" r:id="rId6"/>
    <p:sldId id="293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98" r:id="rId15"/>
    <p:sldId id="287" r:id="rId16"/>
    <p:sldId id="288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6" r:id="rId27"/>
    <p:sldId id="299" r:id="rId28"/>
    <p:sldId id="290" r:id="rId2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  <p:clrMru>
    <a:srgbClr val="BABABA"/>
  </p:clrMru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172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274639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4639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381000" y="685800"/>
            <a:ext cx="7627153" cy="1029773"/>
          </a:xfrm>
          <a:prstGeom prst="rect">
            <a:avLst/>
          </a:prstGeom>
        </p:spPr>
        <p:txBody>
          <a:bodyPr lIns="34325" tIns="34325" rIns="34325" bIns="34325" anchor="b"/>
          <a:lstStyle>
            <a:lvl1pPr algn="l">
              <a:lnSpc>
                <a:spcPct val="90000"/>
              </a:lnSpc>
              <a:defRPr sz="3600" spc="10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209800"/>
            <a:ext cx="8229600" cy="4038600"/>
          </a:xfrm>
          <a:prstGeom prst="rect">
            <a:avLst/>
          </a:prstGeom>
        </p:spPr>
        <p:txBody>
          <a:bodyPr lIns="34325" tIns="34325" rIns="34325" bIns="34325"/>
          <a:lstStyle>
            <a:lvl1pPr marL="223838" indent="-223838">
              <a:lnSpc>
                <a:spcPct val="90000"/>
              </a:lnSpc>
              <a:spcBef>
                <a:spcPts val="1800"/>
              </a:spcBef>
              <a:buSzTx/>
              <a:buFontTx/>
              <a:buNone/>
              <a:defRPr sz="2400">
                <a:latin typeface="Corbel"/>
                <a:ea typeface="Corbel"/>
                <a:cs typeface="Corbel"/>
                <a:sym typeface="Corbel"/>
              </a:defRPr>
            </a:lvl1pPr>
            <a:lvl2pPr marL="509905" indent="-278129">
              <a:lnSpc>
                <a:spcPct val="90000"/>
              </a:lnSpc>
              <a:spcBef>
                <a:spcPts val="1800"/>
              </a:spcBef>
              <a:buFontTx/>
              <a:buChar char="•"/>
              <a:defRPr sz="2400">
                <a:latin typeface="Corbel"/>
                <a:ea typeface="Corbel"/>
                <a:cs typeface="Corbel"/>
                <a:sym typeface="Corbel"/>
              </a:defRPr>
            </a:lvl2pPr>
            <a:lvl3pPr marL="755650" indent="-292100">
              <a:lnSpc>
                <a:spcPct val="90000"/>
              </a:lnSpc>
              <a:spcBef>
                <a:spcPts val="1800"/>
              </a:spcBef>
              <a:buFontTx/>
              <a:defRPr sz="2400">
                <a:latin typeface="Corbel"/>
                <a:ea typeface="Corbel"/>
                <a:cs typeface="Corbel"/>
                <a:sym typeface="Corbel"/>
              </a:defRPr>
            </a:lvl3pPr>
            <a:lvl4pPr marL="944562" indent="-261937">
              <a:lnSpc>
                <a:spcPct val="90000"/>
              </a:lnSpc>
              <a:spcBef>
                <a:spcPts val="1800"/>
              </a:spcBef>
              <a:buFontTx/>
              <a:buChar char="•"/>
              <a:defRPr sz="2400">
                <a:latin typeface="Corbel"/>
                <a:ea typeface="Corbel"/>
                <a:cs typeface="Corbel"/>
                <a:sym typeface="Corbel"/>
              </a:defRPr>
            </a:lvl4pPr>
            <a:lvl5pPr marL="1116807" indent="-259557">
              <a:lnSpc>
                <a:spcPct val="90000"/>
              </a:lnSpc>
              <a:spcBef>
                <a:spcPts val="1800"/>
              </a:spcBef>
              <a:buFontTx/>
              <a:buChar char="•"/>
              <a:defRPr sz="2400"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4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4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1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6" y="1535112"/>
            <a:ext cx="4041776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2" cy="585311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200" y="1435101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1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9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3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ack-and-white-architecture-white-photography-city-skyscraper-1059139-pxhere.com.jpg"/>
          <p:cNvPicPr>
            <a:picLocks noChangeAspect="1"/>
          </p:cNvPicPr>
          <p:nvPr/>
        </p:nvPicPr>
        <p:blipFill>
          <a:blip r:embed="rId2" cstate="print"/>
          <a:srcRect l="29991" t="11946" r="20014" b="3144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2971800"/>
            <a:ext cx="4495800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RUNNING THE WORLD ON THE CLOUD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4114800"/>
            <a:ext cx="350520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IMRAN KHAN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MANAGING DIRECTOR </a:t>
            </a:r>
          </a:p>
        </p:txBody>
      </p:sp>
      <p:pic>
        <p:nvPicPr>
          <p:cNvPr id="6" name="Picture 5" descr="RapidCompute logo (white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228600"/>
            <a:ext cx="2896644" cy="685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85731-OY2OC5-G.jpg"/>
          <p:cNvPicPr>
            <a:picLocks noChangeAspect="1"/>
          </p:cNvPicPr>
          <p:nvPr/>
        </p:nvPicPr>
        <p:blipFill>
          <a:blip r:embed="rId2" cstate="print"/>
          <a:srcRect l="6667" t="45680" r="7967" b="32129"/>
          <a:stretch>
            <a:fillRect/>
          </a:stretch>
        </p:blipFill>
        <p:spPr>
          <a:xfrm>
            <a:off x="0" y="-228600"/>
            <a:ext cx="9144000" cy="1219200"/>
          </a:xfrm>
          <a:prstGeom prst="rect">
            <a:avLst/>
          </a:prstGeom>
        </p:spPr>
      </p:pic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3" cstate="print"/>
          <a:srcRect b="75769"/>
          <a:stretch>
            <a:fillRect/>
          </a:stretch>
        </p:blipFill>
        <p:spPr>
          <a:xfrm>
            <a:off x="-304800" y="5562600"/>
            <a:ext cx="9448800" cy="1295400"/>
          </a:xfrm>
          <a:prstGeom prst="rect">
            <a:avLst/>
          </a:prstGeom>
        </p:spPr>
      </p:pic>
      <p:sp>
        <p:nvSpPr>
          <p:cNvPr id="170" name="Title 1"/>
          <p:cNvSpPr txBox="1">
            <a:spLocks noGrp="1"/>
          </p:cNvSpPr>
          <p:nvPr>
            <p:ph type="title"/>
          </p:nvPr>
        </p:nvSpPr>
        <p:spPr>
          <a:xfrm>
            <a:off x="1066800" y="0"/>
            <a:ext cx="6865152" cy="1524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cap="small">
                <a:solidFill>
                  <a:srgbClr val="E46C0A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>
              <a:lnSpc>
                <a:spcPct val="100000"/>
              </a:lnSpc>
            </a:pPr>
            <a:r>
              <a:rPr sz="4800" b="1" cap="none" spc="0" dirty="0">
                <a:latin typeface="+mn-lt"/>
                <a:ea typeface="Source Sans Pro" pitchFamily="34" charset="0"/>
              </a:rPr>
              <a:t>The </a:t>
            </a:r>
            <a:r>
              <a:rPr lang="en-US" sz="4800" b="1" cap="none" spc="0" dirty="0" smtClean="0">
                <a:latin typeface="+mn-lt"/>
                <a:ea typeface="Source Sans Pro" pitchFamily="34" charset="0"/>
              </a:rPr>
              <a:t>C</a:t>
            </a:r>
            <a:r>
              <a:rPr sz="4800" b="1" cap="none" spc="0" dirty="0" smtClean="0">
                <a:latin typeface="+mn-lt"/>
                <a:ea typeface="Source Sans Pro" pitchFamily="34" charset="0"/>
              </a:rPr>
              <a:t>utting </a:t>
            </a:r>
            <a:r>
              <a:rPr lang="en-US" sz="4800" b="1" cap="none" spc="0" dirty="0" smtClean="0">
                <a:latin typeface="+mn-lt"/>
                <a:ea typeface="Source Sans Pro" pitchFamily="34" charset="0"/>
              </a:rPr>
              <a:t>E</a:t>
            </a:r>
            <a:r>
              <a:rPr sz="4800" b="1" cap="none" spc="0" dirty="0" smtClean="0">
                <a:latin typeface="+mn-lt"/>
                <a:ea typeface="Source Sans Pro" pitchFamily="34" charset="0"/>
              </a:rPr>
              <a:t>dge</a:t>
            </a:r>
            <a:endParaRPr sz="4800" b="1" cap="none" spc="0" dirty="0">
              <a:latin typeface="+mn-lt"/>
              <a:ea typeface="Source Sans Pro" pitchFamily="34" charset="0"/>
            </a:endParaRPr>
          </a:p>
        </p:txBody>
      </p:sp>
      <p:sp>
        <p:nvSpPr>
          <p:cNvPr id="171" name="Content Placeholder 3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4038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0406" indent="-210406" defTabSz="859536">
              <a:spcBef>
                <a:spcPts val="1600"/>
              </a:spcBef>
              <a:defRPr sz="2200"/>
            </a:pPr>
            <a:r>
              <a:rPr sz="2800" dirty="0">
                <a:latin typeface="Calibri" pitchFamily="34" charset="0"/>
                <a:ea typeface="Tahoma"/>
                <a:cs typeface="Tahoma"/>
                <a:sym typeface="Tahoma"/>
              </a:rPr>
              <a:t>RapidCompute now hosts</a:t>
            </a:r>
            <a:r>
              <a:rPr sz="2800" dirty="0" smtClean="0">
                <a:latin typeface="Calibri" pitchFamily="34" charset="0"/>
                <a:ea typeface="Tahoma"/>
                <a:cs typeface="Tahoma"/>
                <a:sym typeface="Tahoma"/>
              </a:rPr>
              <a:t>:</a:t>
            </a:r>
            <a:endParaRPr sz="2800" dirty="0">
              <a:latin typeface="Calibri" pitchFamily="34" charset="0"/>
              <a:ea typeface="Tahoma"/>
              <a:cs typeface="Tahoma"/>
              <a:sym typeface="Tahoma"/>
            </a:endParaRPr>
          </a:p>
          <a:p>
            <a:pPr marL="435737" lvl="1" indent="-217868" defTabSz="859536">
              <a:spcBef>
                <a:spcPts val="1100"/>
              </a:spcBef>
              <a:buClr>
                <a:srgbClr val="56C5FF"/>
              </a:buClr>
              <a:buFont typeface="Arial"/>
              <a:defRPr sz="1800"/>
            </a:pPr>
            <a:r>
              <a:rPr sz="1800" dirty="0">
                <a:latin typeface="Calibri" pitchFamily="34" charset="0"/>
                <a:ea typeface="Tahoma"/>
                <a:cs typeface="Tahoma"/>
                <a:sym typeface="Tahoma"/>
              </a:rPr>
              <a:t>SAP workloads</a:t>
            </a:r>
          </a:p>
          <a:p>
            <a:pPr marL="435737" lvl="1" indent="-217868" defTabSz="859536">
              <a:spcBef>
                <a:spcPts val="1100"/>
              </a:spcBef>
              <a:buClr>
                <a:srgbClr val="56C5FF"/>
              </a:buClr>
              <a:buFont typeface="Arial"/>
              <a:defRPr sz="1800"/>
            </a:pPr>
            <a:r>
              <a:rPr sz="1800" dirty="0">
                <a:latin typeface="Calibri" pitchFamily="34" charset="0"/>
                <a:ea typeface="Tahoma"/>
                <a:cs typeface="Tahoma"/>
                <a:sym typeface="Tahoma"/>
              </a:rPr>
              <a:t>Oracle</a:t>
            </a:r>
          </a:p>
          <a:p>
            <a:pPr marL="435737" lvl="1" indent="-217868" defTabSz="859536">
              <a:spcBef>
                <a:spcPts val="1100"/>
              </a:spcBef>
              <a:buClr>
                <a:srgbClr val="56C5FF"/>
              </a:buClr>
              <a:buFont typeface="Arial"/>
              <a:defRPr sz="1800"/>
            </a:pPr>
            <a:r>
              <a:rPr sz="1800" dirty="0">
                <a:latin typeface="Calibri" pitchFamily="34" charset="0"/>
                <a:ea typeface="Tahoma"/>
                <a:cs typeface="Tahoma"/>
                <a:sym typeface="Tahoma"/>
              </a:rPr>
              <a:t>Microsoft portfolio</a:t>
            </a:r>
          </a:p>
          <a:p>
            <a:pPr marL="435737" lvl="1" indent="-217868" defTabSz="859536">
              <a:spcBef>
                <a:spcPts val="1100"/>
              </a:spcBef>
              <a:buClr>
                <a:srgbClr val="56C5FF"/>
              </a:buClr>
              <a:buFont typeface="Arial"/>
              <a:defRPr sz="1800"/>
            </a:pPr>
            <a:r>
              <a:rPr sz="1800" dirty="0">
                <a:latin typeface="Calibri" pitchFamily="34" charset="0"/>
                <a:ea typeface="Tahoma"/>
                <a:cs typeface="Tahoma"/>
                <a:sym typeface="Tahoma"/>
              </a:rPr>
              <a:t>Homebrew ERP’s</a:t>
            </a:r>
          </a:p>
          <a:p>
            <a:pPr marL="435737" lvl="1" indent="-217868" defTabSz="859536">
              <a:spcBef>
                <a:spcPts val="1100"/>
              </a:spcBef>
              <a:buClr>
                <a:srgbClr val="56C5FF"/>
              </a:buClr>
              <a:buFont typeface="Arial"/>
              <a:defRPr sz="1800"/>
            </a:pPr>
            <a:r>
              <a:rPr sz="1800" dirty="0">
                <a:latin typeface="Calibri" pitchFamily="34" charset="0"/>
                <a:ea typeface="Tahoma"/>
                <a:cs typeface="Tahoma"/>
                <a:sym typeface="Tahoma"/>
              </a:rPr>
              <a:t>HANA</a:t>
            </a:r>
          </a:p>
          <a:p>
            <a:pPr marL="435737" lvl="1" indent="-217868" defTabSz="859536">
              <a:spcBef>
                <a:spcPts val="1100"/>
              </a:spcBef>
              <a:buClr>
                <a:srgbClr val="56C5FF"/>
              </a:buClr>
              <a:buFont typeface="Arial"/>
              <a:defRPr sz="1800"/>
            </a:pPr>
            <a:r>
              <a:rPr sz="1800" dirty="0">
                <a:latin typeface="Calibri" pitchFamily="34" charset="0"/>
                <a:ea typeface="Tahoma"/>
                <a:cs typeface="Tahoma"/>
                <a:sym typeface="Tahoma"/>
              </a:rPr>
              <a:t>BI/Analytics</a:t>
            </a:r>
          </a:p>
          <a:p>
            <a:pPr marL="435737" lvl="1" indent="-217868" defTabSz="859536">
              <a:spcBef>
                <a:spcPts val="1100"/>
              </a:spcBef>
              <a:buClr>
                <a:srgbClr val="56C5FF"/>
              </a:buClr>
              <a:buFont typeface="Arial"/>
              <a:defRPr sz="1800"/>
            </a:pPr>
            <a:r>
              <a:rPr sz="1800" dirty="0">
                <a:latin typeface="Calibri" pitchFamily="34" charset="0"/>
                <a:ea typeface="Tahoma"/>
                <a:cs typeface="Tahoma"/>
                <a:sym typeface="Tahoma"/>
              </a:rPr>
              <a:t>CDN’s</a:t>
            </a:r>
            <a:endParaRPr sz="2800" dirty="0">
              <a:latin typeface="Calibri" pitchFamily="34" charset="0"/>
              <a:ea typeface="Tahoma"/>
              <a:cs typeface="Tahoma"/>
              <a:sym typeface="Tahoma"/>
            </a:endParaRPr>
          </a:p>
        </p:txBody>
      </p:sp>
      <p:sp>
        <p:nvSpPr>
          <p:cNvPr id="172" name="Content Placeholder 4"/>
          <p:cNvSpPr txBox="1"/>
          <p:nvPr/>
        </p:nvSpPr>
        <p:spPr>
          <a:xfrm>
            <a:off x="4724400" y="1600200"/>
            <a:ext cx="3318160" cy="3089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325" tIns="34325" rIns="34325" bIns="34325">
            <a:noAutofit/>
          </a:bodyPr>
          <a:lstStyle/>
          <a:p>
            <a:pPr marL="435737" lvl="1" indent="-217868" defTabSz="859536">
              <a:lnSpc>
                <a:spcPct val="90000"/>
              </a:lnSpc>
              <a:spcBef>
                <a:spcPts val="1100"/>
              </a:spcBef>
              <a:buClr>
                <a:srgbClr val="56C5FF"/>
              </a:buClr>
              <a:buSzPct val="100000"/>
              <a:buFont typeface="Arial"/>
              <a:buChar char="•"/>
              <a:defRPr sz="1800"/>
            </a:pPr>
            <a:endParaRPr lang="en-US" sz="2800" dirty="0" smtClean="0">
              <a:latin typeface="Calibri" pitchFamily="34" charset="0"/>
              <a:ea typeface="Tahoma"/>
              <a:cs typeface="Tahoma"/>
              <a:sym typeface="Tahoma"/>
            </a:endParaRPr>
          </a:p>
          <a:p>
            <a:pPr marL="435737" lvl="1" indent="-217868" defTabSz="859536">
              <a:lnSpc>
                <a:spcPct val="90000"/>
              </a:lnSpc>
              <a:spcBef>
                <a:spcPts val="1100"/>
              </a:spcBef>
              <a:buClr>
                <a:srgbClr val="56C5FF"/>
              </a:buClr>
              <a:buSzPct val="100000"/>
              <a:buFont typeface="Arial"/>
              <a:buChar char="•"/>
              <a:defRPr sz="1800"/>
            </a:pPr>
            <a:endParaRPr lang="en-US" sz="2800" dirty="0" smtClean="0">
              <a:latin typeface="Calibri" pitchFamily="34" charset="0"/>
              <a:ea typeface="Tahoma"/>
              <a:cs typeface="Tahoma"/>
              <a:sym typeface="Tahoma"/>
            </a:endParaRPr>
          </a:p>
          <a:p>
            <a:pPr marL="435737" lvl="1" indent="-217868" defTabSz="859536">
              <a:lnSpc>
                <a:spcPct val="90000"/>
              </a:lnSpc>
              <a:spcBef>
                <a:spcPts val="1100"/>
              </a:spcBef>
              <a:buClr>
                <a:srgbClr val="56C5FF"/>
              </a:buClr>
              <a:buSzPct val="100000"/>
              <a:buFont typeface="Arial"/>
              <a:buChar char="•"/>
              <a:defRPr sz="1800"/>
            </a:pPr>
            <a:r>
              <a:rPr dirty="0" err="1" smtClean="0">
                <a:latin typeface="Calibri" pitchFamily="34" charset="0"/>
                <a:ea typeface="Tahoma"/>
                <a:cs typeface="Tahoma"/>
                <a:sym typeface="Tahoma"/>
              </a:rPr>
              <a:t>Fintech</a:t>
            </a:r>
            <a:r>
              <a:rPr dirty="0" smtClean="0">
                <a:latin typeface="Calibri" pitchFamily="34" charset="0"/>
                <a:ea typeface="Tahoma"/>
                <a:cs typeface="Tahoma"/>
                <a:sym typeface="Tahoma"/>
              </a:rPr>
              <a:t> </a:t>
            </a:r>
            <a:r>
              <a:rPr dirty="0">
                <a:latin typeface="Calibri" pitchFamily="34" charset="0"/>
                <a:ea typeface="Tahoma"/>
                <a:cs typeface="Tahoma"/>
                <a:sym typeface="Tahoma"/>
              </a:rPr>
              <a:t>companies</a:t>
            </a:r>
          </a:p>
          <a:p>
            <a:pPr marL="435737" lvl="1" indent="-217868" defTabSz="859536">
              <a:lnSpc>
                <a:spcPct val="90000"/>
              </a:lnSpc>
              <a:spcBef>
                <a:spcPts val="1100"/>
              </a:spcBef>
              <a:buClr>
                <a:srgbClr val="56C5FF"/>
              </a:buClr>
              <a:buSzPct val="100000"/>
              <a:buFont typeface="Arial"/>
              <a:buChar char="•"/>
              <a:defRPr sz="1800"/>
            </a:pPr>
            <a:r>
              <a:rPr dirty="0">
                <a:latin typeface="Calibri" pitchFamily="34" charset="0"/>
                <a:ea typeface="Tahoma"/>
                <a:cs typeface="Tahoma"/>
                <a:sym typeface="Tahoma"/>
              </a:rPr>
              <a:t>Banking applications</a:t>
            </a:r>
          </a:p>
          <a:p>
            <a:pPr marL="435737" lvl="1" indent="-217868" defTabSz="859536">
              <a:lnSpc>
                <a:spcPct val="90000"/>
              </a:lnSpc>
              <a:spcBef>
                <a:spcPts val="1100"/>
              </a:spcBef>
              <a:buClr>
                <a:srgbClr val="56C5FF"/>
              </a:buClr>
              <a:buSzPct val="100000"/>
              <a:buFont typeface="Arial"/>
              <a:buChar char="•"/>
              <a:defRPr sz="1800"/>
            </a:pPr>
            <a:r>
              <a:rPr dirty="0">
                <a:latin typeface="Calibri" pitchFamily="34" charset="0"/>
                <a:ea typeface="Tahoma"/>
                <a:cs typeface="Tahoma"/>
                <a:sym typeface="Tahoma"/>
              </a:rPr>
              <a:t>Payment gateways</a:t>
            </a:r>
          </a:p>
          <a:p>
            <a:pPr marL="435737" lvl="1" indent="-217868" defTabSz="859536">
              <a:lnSpc>
                <a:spcPct val="90000"/>
              </a:lnSpc>
              <a:spcBef>
                <a:spcPts val="1100"/>
              </a:spcBef>
              <a:buClr>
                <a:srgbClr val="56C5FF"/>
              </a:buClr>
              <a:buSzPct val="100000"/>
              <a:buFont typeface="Arial"/>
              <a:buChar char="•"/>
              <a:defRPr sz="1800"/>
            </a:pPr>
            <a:r>
              <a:rPr dirty="0">
                <a:latin typeface="Calibri" pitchFamily="34" charset="0"/>
                <a:ea typeface="Tahoma"/>
                <a:cs typeface="Tahoma"/>
                <a:sym typeface="Tahoma"/>
              </a:rPr>
              <a:t>HSM and encryption modules</a:t>
            </a:r>
          </a:p>
          <a:p>
            <a:pPr marL="435737" lvl="1" indent="-217868" defTabSz="859536">
              <a:lnSpc>
                <a:spcPct val="90000"/>
              </a:lnSpc>
              <a:spcBef>
                <a:spcPts val="1100"/>
              </a:spcBef>
              <a:buClr>
                <a:srgbClr val="56C5FF"/>
              </a:buClr>
              <a:buSzPct val="100000"/>
              <a:buFont typeface="Arial"/>
              <a:buChar char="•"/>
              <a:defRPr sz="1800"/>
            </a:pPr>
            <a:r>
              <a:rPr dirty="0">
                <a:latin typeface="Calibri" pitchFamily="34" charset="0"/>
                <a:ea typeface="Tahoma"/>
                <a:cs typeface="Tahoma"/>
                <a:sym typeface="Tahoma"/>
              </a:rPr>
              <a:t>OTT and digital encoding</a:t>
            </a:r>
          </a:p>
          <a:p>
            <a:pPr marL="435737" lvl="1" indent="-217868" defTabSz="859536">
              <a:lnSpc>
                <a:spcPct val="90000"/>
              </a:lnSpc>
              <a:spcBef>
                <a:spcPts val="1100"/>
              </a:spcBef>
              <a:buClr>
                <a:srgbClr val="56C5FF"/>
              </a:buClr>
              <a:buSzPct val="100000"/>
              <a:buFont typeface="Arial"/>
              <a:buChar char="•"/>
              <a:defRPr sz="1800"/>
            </a:pPr>
            <a:r>
              <a:rPr dirty="0">
                <a:latin typeface="Calibri" pitchFamily="34" charset="0"/>
                <a:ea typeface="Tahoma"/>
                <a:cs typeface="Tahoma"/>
                <a:sym typeface="Tahoma"/>
              </a:rPr>
              <a:t>3D rendering</a:t>
            </a:r>
          </a:p>
          <a:p>
            <a:pPr marL="435737" lvl="1" indent="-217868" defTabSz="859536">
              <a:lnSpc>
                <a:spcPct val="90000"/>
              </a:lnSpc>
              <a:spcBef>
                <a:spcPts val="1100"/>
              </a:spcBef>
              <a:buClr>
                <a:srgbClr val="56C5FF"/>
              </a:buClr>
              <a:buSzPct val="100000"/>
              <a:buFont typeface="Arial"/>
              <a:buChar char="•"/>
              <a:defRPr sz="1800"/>
            </a:pPr>
            <a:r>
              <a:rPr dirty="0">
                <a:latin typeface="Calibri" pitchFamily="34" charset="0"/>
                <a:ea typeface="Tahoma"/>
                <a:cs typeface="Tahoma"/>
                <a:sym typeface="Tahoma"/>
              </a:rPr>
              <a:t>And much more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85731-OY2OC5-G.jpg"/>
          <p:cNvPicPr>
            <a:picLocks noChangeAspect="1"/>
          </p:cNvPicPr>
          <p:nvPr/>
        </p:nvPicPr>
        <p:blipFill>
          <a:blip r:embed="rId2" cstate="print"/>
          <a:srcRect l="6667" t="45680" r="7967" b="32129"/>
          <a:stretch>
            <a:fillRect/>
          </a:stretch>
        </p:blipFill>
        <p:spPr>
          <a:xfrm>
            <a:off x="0" y="-228600"/>
            <a:ext cx="9144000" cy="1219200"/>
          </a:xfrm>
          <a:prstGeom prst="rect">
            <a:avLst/>
          </a:prstGeom>
        </p:spPr>
      </p:pic>
      <p:sp>
        <p:nvSpPr>
          <p:cNvPr id="175" name="Title 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E46C0A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sz="4800" b="1" dirty="0">
                <a:latin typeface="+mn-lt"/>
                <a:ea typeface="Source Sans Pro" pitchFamily="34" charset="0"/>
              </a:rPr>
              <a:t>The RapidCompute way</a:t>
            </a:r>
          </a:p>
        </p:txBody>
      </p:sp>
      <p:sp>
        <p:nvSpPr>
          <p:cNvPr id="17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4606" indent="-284606" defTabSz="758951">
              <a:spcBef>
                <a:spcPts val="400"/>
              </a:spcBef>
              <a:defRPr sz="2324">
                <a:latin typeface="Tahoma"/>
                <a:ea typeface="Tahoma"/>
                <a:cs typeface="Tahoma"/>
                <a:sym typeface="Tahoma"/>
              </a:defRPr>
            </a:pPr>
            <a:r>
              <a:rPr sz="2000" dirty="0">
                <a:latin typeface="Calibri" pitchFamily="34" charset="0"/>
              </a:rPr>
              <a:t>Local CSPs do not have many key aspects of an Enterprise Class cloud in place</a:t>
            </a:r>
          </a:p>
          <a:p>
            <a:pPr marL="284606" indent="-284606" defTabSz="758951">
              <a:spcBef>
                <a:spcPts val="500"/>
              </a:spcBef>
              <a:defRPr sz="2324">
                <a:latin typeface="Tahoma"/>
                <a:ea typeface="Tahoma"/>
                <a:cs typeface="Tahoma"/>
                <a:sym typeface="Tahoma"/>
              </a:defRPr>
            </a:pPr>
            <a:endParaRPr sz="2000" dirty="0">
              <a:latin typeface="Calibri" pitchFamily="34" charset="0"/>
            </a:endParaRPr>
          </a:p>
          <a:p>
            <a:pPr marL="284606" indent="-284606" defTabSz="758951">
              <a:spcBef>
                <a:spcPts val="400"/>
              </a:spcBef>
              <a:defRPr sz="2324">
                <a:latin typeface="Tahoma"/>
                <a:ea typeface="Tahoma"/>
                <a:cs typeface="Tahoma"/>
                <a:sym typeface="Tahoma"/>
              </a:defRPr>
            </a:pPr>
            <a:r>
              <a:rPr sz="2000" dirty="0">
                <a:latin typeface="Calibri" pitchFamily="34" charset="0"/>
              </a:rPr>
              <a:t>Foreign CSPs cannot relate to importance of local entities along with latency issues</a:t>
            </a:r>
          </a:p>
          <a:p>
            <a:pPr marL="284606" indent="-284606" defTabSz="758951">
              <a:spcBef>
                <a:spcPts val="500"/>
              </a:spcBef>
              <a:defRPr sz="2324">
                <a:latin typeface="Tahoma"/>
                <a:ea typeface="Tahoma"/>
                <a:cs typeface="Tahoma"/>
                <a:sym typeface="Tahoma"/>
              </a:defRPr>
            </a:pPr>
            <a:endParaRPr sz="2000" dirty="0">
              <a:latin typeface="Calibri" pitchFamily="34" charset="0"/>
            </a:endParaRPr>
          </a:p>
          <a:p>
            <a:pPr marL="284606" indent="-284606" defTabSz="758951">
              <a:spcBef>
                <a:spcPts val="400"/>
              </a:spcBef>
              <a:defRPr sz="2324">
                <a:latin typeface="Tahoma"/>
                <a:ea typeface="Tahoma"/>
                <a:cs typeface="Tahoma"/>
                <a:sym typeface="Tahoma"/>
              </a:defRPr>
            </a:pPr>
            <a:r>
              <a:rPr sz="2000" dirty="0" smtClean="0">
                <a:latin typeface="Calibri" pitchFamily="34" charset="0"/>
              </a:rPr>
              <a:t>Customization </a:t>
            </a:r>
            <a:r>
              <a:rPr sz="2000" dirty="0">
                <a:latin typeface="Calibri" pitchFamily="34" charset="0"/>
              </a:rPr>
              <a:t>and services prohibitively expensive on the likes of AWS and Azure</a:t>
            </a:r>
          </a:p>
          <a:p>
            <a:pPr marL="284606" indent="-284606" defTabSz="758951">
              <a:spcBef>
                <a:spcPts val="400"/>
              </a:spcBef>
              <a:defRPr sz="2324">
                <a:latin typeface="Tahoma"/>
                <a:ea typeface="Tahoma"/>
                <a:cs typeface="Tahoma"/>
                <a:sym typeface="Tahoma"/>
              </a:defRPr>
            </a:pPr>
            <a:endParaRPr sz="2000" dirty="0">
              <a:latin typeface="Calibri" pitchFamily="34" charset="0"/>
            </a:endParaRPr>
          </a:p>
          <a:p>
            <a:pPr marL="284606" indent="-284606" defTabSz="758951">
              <a:spcBef>
                <a:spcPts val="400"/>
              </a:spcBef>
              <a:defRPr sz="2324">
                <a:latin typeface="Tahoma"/>
                <a:ea typeface="Tahoma"/>
                <a:cs typeface="Tahoma"/>
                <a:sym typeface="Tahoma"/>
              </a:defRPr>
            </a:pPr>
            <a:r>
              <a:rPr sz="2000" dirty="0">
                <a:latin typeface="Calibri" pitchFamily="34" charset="0"/>
              </a:rPr>
              <a:t>Ability to integrate key components like HSM, Security appliances </a:t>
            </a:r>
            <a:r>
              <a:rPr sz="2000" dirty="0" err="1">
                <a:latin typeface="Calibri" pitchFamily="34" charset="0"/>
              </a:rPr>
              <a:t>e.t.c</a:t>
            </a:r>
            <a:endParaRPr sz="2000" dirty="0">
              <a:latin typeface="Calibri" pitchFamily="34" charset="0"/>
            </a:endParaRPr>
          </a:p>
        </p:txBody>
      </p:sp>
      <p:pic>
        <p:nvPicPr>
          <p:cNvPr id="5" name="Picture 4" descr="background.jpg"/>
          <p:cNvPicPr>
            <a:picLocks noChangeAspect="1"/>
          </p:cNvPicPr>
          <p:nvPr/>
        </p:nvPicPr>
        <p:blipFill>
          <a:blip r:embed="rId3" cstate="print"/>
          <a:srcRect b="75769"/>
          <a:stretch>
            <a:fillRect/>
          </a:stretch>
        </p:blipFill>
        <p:spPr>
          <a:xfrm>
            <a:off x="-304800" y="5562600"/>
            <a:ext cx="9448800" cy="1295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1"/>
          <p:cNvSpPr txBox="1">
            <a:spLocks noGrp="1"/>
          </p:cNvSpPr>
          <p:nvPr>
            <p:ph type="title"/>
          </p:nvPr>
        </p:nvSpPr>
        <p:spPr>
          <a:xfrm>
            <a:off x="380999" y="685800"/>
            <a:ext cx="7627154" cy="102977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9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rcRect l="19912" t="16667" r="21523" b="9375"/>
          <a:stretch>
            <a:fillRect/>
          </a:stretch>
        </p:blipFill>
        <p:spPr>
          <a:xfrm>
            <a:off x="1" y="0"/>
            <a:ext cx="9389774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Content Placeholder 4" descr="Content Placeholder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62000" y="5181601"/>
            <a:ext cx="1676400" cy="501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Picture 5" descr="Picture 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086600" y="5128952"/>
            <a:ext cx="1320674" cy="586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Content Placeholder 8" descr="Content Placeholder 8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038600" y="1828800"/>
            <a:ext cx="1524000" cy="481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 descr="Insiyabi Logo-01.png"/>
          <p:cNvPicPr>
            <a:picLocks noChangeAspect="1"/>
          </p:cNvPicPr>
          <p:nvPr/>
        </p:nvPicPr>
        <p:blipFill>
          <a:blip r:embed="rId6" cstate="print">
            <a:lum bright="-40000"/>
          </a:blip>
          <a:stretch>
            <a:fillRect/>
          </a:stretch>
        </p:blipFill>
        <p:spPr>
          <a:xfrm>
            <a:off x="5105400" y="2133600"/>
            <a:ext cx="1923917" cy="1905000"/>
          </a:xfrm>
          <a:prstGeom prst="rect">
            <a:avLst/>
          </a:prstGeom>
        </p:spPr>
      </p:pic>
      <p:pic>
        <p:nvPicPr>
          <p:cNvPr id="8" name="Picture 7" descr="VMW_09Q3_LOGO_Corp_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19400" y="2971800"/>
            <a:ext cx="1633593" cy="24991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85731-OY2OC5-G.jpg"/>
          <p:cNvPicPr>
            <a:picLocks noChangeAspect="1"/>
          </p:cNvPicPr>
          <p:nvPr/>
        </p:nvPicPr>
        <p:blipFill>
          <a:blip r:embed="rId2" cstate="print"/>
          <a:srcRect l="6667" t="45680" r="7967" b="32129"/>
          <a:stretch>
            <a:fillRect/>
          </a:stretch>
        </p:blipFill>
        <p:spPr>
          <a:xfrm>
            <a:off x="0" y="-228600"/>
            <a:ext cx="9144000" cy="1219200"/>
          </a:xfrm>
          <a:prstGeom prst="rect">
            <a:avLst/>
          </a:prstGeom>
        </p:spPr>
      </p:pic>
      <p:sp>
        <p:nvSpPr>
          <p:cNvPr id="187" name="Title 1"/>
          <p:cNvSpPr txBox="1">
            <a:spLocks noGrp="1"/>
          </p:cNvSpPr>
          <p:nvPr>
            <p:ph type="title"/>
          </p:nvPr>
        </p:nvSpPr>
        <p:spPr>
          <a:xfrm>
            <a:off x="533400" y="609600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E46C0A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sz="4800" b="1" dirty="0">
                <a:latin typeface="+mn-lt"/>
                <a:ea typeface="Source Sans Pro" pitchFamily="34" charset="0"/>
              </a:rPr>
              <a:t>2018- What’s in store?</a:t>
            </a:r>
          </a:p>
        </p:txBody>
      </p:sp>
      <p:sp>
        <p:nvSpPr>
          <p:cNvPr id="18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36042" indent="-336042" defTabSz="896111">
              <a:spcBef>
                <a:spcPts val="500"/>
              </a:spcBef>
              <a:defRPr sz="2744">
                <a:latin typeface="Tahoma"/>
                <a:ea typeface="Tahoma"/>
                <a:cs typeface="Tahoma"/>
                <a:sym typeface="Tahoma"/>
              </a:defRPr>
            </a:pPr>
            <a:r>
              <a:rPr dirty="0">
                <a:latin typeface="Calibri" pitchFamily="34" charset="0"/>
              </a:rPr>
              <a:t>RapidCompute StartSmart™ program</a:t>
            </a:r>
          </a:p>
          <a:p>
            <a:pPr marL="336042" indent="-336042" defTabSz="896111">
              <a:spcBef>
                <a:spcPts val="600"/>
              </a:spcBef>
              <a:defRPr sz="2744">
                <a:latin typeface="Tahoma"/>
                <a:ea typeface="Tahoma"/>
                <a:cs typeface="Tahoma"/>
                <a:sym typeface="Tahoma"/>
              </a:defRPr>
            </a:pPr>
            <a:endParaRPr dirty="0">
              <a:latin typeface="Calibri" pitchFamily="34" charset="0"/>
            </a:endParaRPr>
          </a:p>
          <a:p>
            <a:pPr marL="336042" indent="-336042" defTabSz="896111">
              <a:spcBef>
                <a:spcPts val="500"/>
              </a:spcBef>
              <a:defRPr sz="2744">
                <a:latin typeface="Tahoma"/>
                <a:ea typeface="Tahoma"/>
                <a:cs typeface="Tahoma"/>
                <a:sym typeface="Tahoma"/>
              </a:defRPr>
            </a:pPr>
            <a:r>
              <a:rPr dirty="0">
                <a:latin typeface="Calibri" pitchFamily="34" charset="0"/>
              </a:rPr>
              <a:t>First SAP HANA enabled infrastructure on cloud</a:t>
            </a:r>
          </a:p>
          <a:p>
            <a:pPr marL="336042" indent="-336042" defTabSz="896111">
              <a:spcBef>
                <a:spcPts val="600"/>
              </a:spcBef>
              <a:defRPr sz="2744">
                <a:latin typeface="Tahoma"/>
                <a:ea typeface="Tahoma"/>
                <a:cs typeface="Tahoma"/>
                <a:sym typeface="Tahoma"/>
              </a:defRPr>
            </a:pPr>
            <a:endParaRPr dirty="0">
              <a:latin typeface="Calibri" pitchFamily="34" charset="0"/>
            </a:endParaRPr>
          </a:p>
          <a:p>
            <a:pPr marL="336042" indent="-336042" defTabSz="896111">
              <a:spcBef>
                <a:spcPts val="500"/>
              </a:spcBef>
              <a:defRPr sz="2744">
                <a:latin typeface="Tahoma"/>
                <a:ea typeface="Tahoma"/>
                <a:cs typeface="Tahoma"/>
                <a:sym typeface="Tahoma"/>
              </a:defRPr>
            </a:pPr>
            <a:r>
              <a:rPr dirty="0">
                <a:latin typeface="Calibri" pitchFamily="34" charset="0"/>
              </a:rPr>
              <a:t>BI and analytics platforms</a:t>
            </a:r>
          </a:p>
          <a:p>
            <a:pPr marL="336042" indent="-336042" defTabSz="896111">
              <a:spcBef>
                <a:spcPts val="600"/>
              </a:spcBef>
              <a:defRPr sz="2744">
                <a:latin typeface="Tahoma"/>
                <a:ea typeface="Tahoma"/>
                <a:cs typeface="Tahoma"/>
                <a:sym typeface="Tahoma"/>
              </a:defRPr>
            </a:pPr>
            <a:endParaRPr dirty="0">
              <a:latin typeface="Calibri" pitchFamily="34" charset="0"/>
            </a:endParaRPr>
          </a:p>
          <a:p>
            <a:pPr marL="336042" indent="-336042" defTabSz="896111">
              <a:spcBef>
                <a:spcPts val="500"/>
              </a:spcBef>
              <a:defRPr sz="2744">
                <a:latin typeface="Tahoma"/>
                <a:ea typeface="Tahoma"/>
                <a:cs typeface="Tahoma"/>
                <a:sym typeface="Tahoma"/>
              </a:defRPr>
            </a:pPr>
            <a:r>
              <a:rPr dirty="0">
                <a:latin typeface="Calibri" pitchFamily="34" charset="0"/>
              </a:rPr>
              <a:t>Multi hypervisor support</a:t>
            </a:r>
          </a:p>
          <a:p>
            <a:pPr marL="336042" indent="-336042" defTabSz="896111">
              <a:spcBef>
                <a:spcPts val="500"/>
              </a:spcBef>
              <a:defRPr sz="2744">
                <a:latin typeface="Tahoma"/>
                <a:ea typeface="Tahoma"/>
                <a:cs typeface="Tahoma"/>
                <a:sym typeface="Tahoma"/>
              </a:defRPr>
            </a:pPr>
            <a:endParaRPr dirty="0">
              <a:latin typeface="Calibri" pitchFamily="34" charset="0"/>
            </a:endParaRPr>
          </a:p>
          <a:p>
            <a:pPr marL="336042" indent="-336042" defTabSz="896111">
              <a:spcBef>
                <a:spcPts val="500"/>
              </a:spcBef>
              <a:defRPr sz="2744">
                <a:latin typeface="Tahoma"/>
                <a:ea typeface="Tahoma"/>
                <a:cs typeface="Tahoma"/>
                <a:sym typeface="Tahoma"/>
              </a:defRPr>
            </a:pPr>
            <a:r>
              <a:rPr dirty="0">
                <a:latin typeface="Calibri" pitchFamily="34" charset="0"/>
              </a:rPr>
              <a:t>GPU on cloud</a:t>
            </a:r>
          </a:p>
        </p:txBody>
      </p:sp>
      <p:pic>
        <p:nvPicPr>
          <p:cNvPr id="5" name="Picture 4" descr="background.jpg"/>
          <p:cNvPicPr>
            <a:picLocks noChangeAspect="1"/>
          </p:cNvPicPr>
          <p:nvPr/>
        </p:nvPicPr>
        <p:blipFill>
          <a:blip r:embed="rId3" cstate="print"/>
          <a:srcRect b="75769"/>
          <a:stretch>
            <a:fillRect/>
          </a:stretch>
        </p:blipFill>
        <p:spPr>
          <a:xfrm>
            <a:off x="-304800" y="5562600"/>
            <a:ext cx="9448800" cy="1295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0834" t="16667" r="25915" b="6250"/>
          <a:stretch>
            <a:fillRect/>
          </a:stretch>
        </p:blipFill>
        <p:spPr bwMode="auto">
          <a:xfrm>
            <a:off x="457200" y="0"/>
            <a:ext cx="822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85731-OY2OC5-G.jpg"/>
          <p:cNvPicPr>
            <a:picLocks noChangeAspect="1"/>
          </p:cNvPicPr>
          <p:nvPr/>
        </p:nvPicPr>
        <p:blipFill>
          <a:blip r:embed="rId2" cstate="print"/>
          <a:srcRect l="6667" t="45680" r="7967" b="32129"/>
          <a:stretch>
            <a:fillRect/>
          </a:stretch>
        </p:blipFill>
        <p:spPr>
          <a:xfrm>
            <a:off x="0" y="-228600"/>
            <a:ext cx="9144000" cy="1219200"/>
          </a:xfrm>
          <a:prstGeom prst="rect">
            <a:avLst/>
          </a:prstGeom>
        </p:spPr>
      </p:pic>
      <p:sp>
        <p:nvSpPr>
          <p:cNvPr id="225" name="Title 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6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Dotum"/>
                <a:ea typeface="Dotum"/>
                <a:cs typeface="Dotum"/>
                <a:sym typeface="Dotum"/>
              </a:defRPr>
            </a:lvl1pPr>
          </a:lstStyle>
          <a:p>
            <a:r>
              <a:rPr dirty="0">
                <a:solidFill>
                  <a:schemeClr val="tx1"/>
                </a:solidFill>
                <a:effectLst/>
                <a:latin typeface="Calibri" pitchFamily="34" charset="0"/>
              </a:rPr>
              <a:t>Revamped Customer Portal</a:t>
            </a:r>
          </a:p>
        </p:txBody>
      </p:sp>
      <p:grpSp>
        <p:nvGrpSpPr>
          <p:cNvPr id="228" name="Content Placeholder 3"/>
          <p:cNvGrpSpPr/>
          <p:nvPr/>
        </p:nvGrpSpPr>
        <p:grpSpPr>
          <a:xfrm>
            <a:off x="1752600" y="3657600"/>
            <a:ext cx="5638800" cy="2815334"/>
            <a:chOff x="0" y="-1"/>
            <a:chExt cx="6715291" cy="3352802"/>
          </a:xfrm>
        </p:grpSpPr>
        <p:sp>
          <p:nvSpPr>
            <p:cNvPr id="226" name="Shape"/>
            <p:cNvSpPr/>
            <p:nvPr/>
          </p:nvSpPr>
          <p:spPr>
            <a:xfrm>
              <a:off x="0" y="-2"/>
              <a:ext cx="6715292" cy="3352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6"/>
                  </a:moveTo>
                  <a:cubicBezTo>
                    <a:pt x="0" y="831"/>
                    <a:pt x="415" y="0"/>
                    <a:pt x="927" y="0"/>
                  </a:cubicBezTo>
                  <a:lnTo>
                    <a:pt x="20673" y="0"/>
                  </a:lnTo>
                  <a:cubicBezTo>
                    <a:pt x="21185" y="0"/>
                    <a:pt x="21600" y="831"/>
                    <a:pt x="21600" y="1856"/>
                  </a:cubicBezTo>
                  <a:lnTo>
                    <a:pt x="21600" y="19744"/>
                  </a:lnTo>
                  <a:cubicBezTo>
                    <a:pt x="21600" y="20769"/>
                    <a:pt x="21185" y="21600"/>
                    <a:pt x="20673" y="21600"/>
                  </a:cubicBezTo>
                  <a:lnTo>
                    <a:pt x="927" y="21600"/>
                  </a:lnTo>
                  <a:cubicBezTo>
                    <a:pt x="415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27" name="image22.jpeg" descr="image22.jpe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rcRect r="2"/>
            <a:stretch>
              <a:fillRect/>
            </a:stretch>
          </p:blipFill>
          <p:spPr>
            <a:xfrm>
              <a:off x="-1" y="-1"/>
              <a:ext cx="6715126" cy="33528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29" name="Rectangle 1"/>
          <p:cNvSpPr txBox="1"/>
          <p:nvPr/>
        </p:nvSpPr>
        <p:spPr>
          <a:xfrm>
            <a:off x="533400" y="1524000"/>
            <a:ext cx="8305800" cy="1938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ctr">
            <a:spAutoFit/>
          </a:bodyPr>
          <a:lstStyle/>
          <a:p>
            <a:pPr algn="just">
              <a:buSzPct val="100000"/>
              <a:buFont typeface="Arial"/>
              <a:buChar char="•"/>
              <a:defRPr sz="2000"/>
            </a:pPr>
            <a:r>
              <a:rPr dirty="0"/>
              <a:t>Complete control of computing resources</a:t>
            </a:r>
            <a:endParaRPr dirty="0">
              <a:solidFill>
                <a:srgbClr val="FFFFFF"/>
              </a:solidFill>
            </a:endParaRPr>
          </a:p>
          <a:p>
            <a:pPr algn="just">
              <a:buSzPct val="100000"/>
              <a:buFont typeface="Arial"/>
              <a:buChar char="•"/>
              <a:defRPr sz="2000"/>
            </a:pPr>
            <a:r>
              <a:rPr dirty="0"/>
              <a:t>Scheduler support</a:t>
            </a:r>
            <a:endParaRPr dirty="0">
              <a:solidFill>
                <a:srgbClr val="FFFFFF"/>
              </a:solidFill>
            </a:endParaRPr>
          </a:p>
          <a:p>
            <a:pPr algn="just">
              <a:buSzPct val="100000"/>
              <a:buFont typeface="Arial"/>
              <a:buChar char="•"/>
              <a:defRPr sz="2000"/>
            </a:pPr>
            <a:r>
              <a:rPr dirty="0"/>
              <a:t>Quickly scale capacity </a:t>
            </a:r>
            <a:endParaRPr dirty="0">
              <a:solidFill>
                <a:srgbClr val="FFFFFF"/>
              </a:solidFill>
            </a:endParaRPr>
          </a:p>
          <a:p>
            <a:pPr algn="just">
              <a:buSzPct val="100000"/>
              <a:buFont typeface="Arial"/>
              <a:buChar char="•"/>
              <a:defRPr sz="2000"/>
            </a:pPr>
            <a:r>
              <a:rPr dirty="0"/>
              <a:t>Manage security credentials </a:t>
            </a:r>
            <a:endParaRPr dirty="0">
              <a:solidFill>
                <a:srgbClr val="FFFFFF"/>
              </a:solidFill>
            </a:endParaRPr>
          </a:p>
          <a:p>
            <a:pPr algn="just">
              <a:buSzPct val="100000"/>
              <a:buFont typeface="Arial"/>
              <a:buChar char="•"/>
              <a:defRPr sz="2000"/>
            </a:pPr>
            <a:r>
              <a:rPr dirty="0"/>
              <a:t>Track monthly spending and consumption in real time</a:t>
            </a:r>
            <a:endParaRPr dirty="0">
              <a:solidFill>
                <a:srgbClr val="FFFFFF"/>
              </a:solidFill>
            </a:endParaRPr>
          </a:p>
          <a:p>
            <a:pPr algn="just">
              <a:buSzPct val="100000"/>
              <a:buFont typeface="Arial"/>
              <a:buChar char="•"/>
              <a:defRPr sz="2000"/>
            </a:pPr>
            <a:r>
              <a:rPr dirty="0"/>
              <a:t>Phone and Tablet </a:t>
            </a:r>
            <a:r>
              <a:rPr dirty="0" smtClean="0"/>
              <a:t>optimized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itle 1"/>
          <p:cNvSpPr txBox="1">
            <a:spLocks noGrp="1"/>
          </p:cNvSpPr>
          <p:nvPr>
            <p:ph type="title"/>
          </p:nvPr>
        </p:nvSpPr>
        <p:spPr>
          <a:xfrm>
            <a:off x="380999" y="685800"/>
            <a:ext cx="7627154" cy="102977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3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4" name="Picture 3" descr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28600" y="228600"/>
            <a:ext cx="8641941" cy="624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3"/>
          <p:cNvSpPr txBox="1"/>
          <p:nvPr/>
        </p:nvSpPr>
        <p:spPr>
          <a:xfrm>
            <a:off x="609600" y="1143000"/>
            <a:ext cx="7848600" cy="477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4400" cap="small" spc="100">
                <a:solidFill>
                  <a:srgbClr val="E46C0A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endParaRPr dirty="0">
              <a:sym typeface="Arial Black"/>
            </a:endParaRPr>
          </a:p>
          <a:p>
            <a:pPr>
              <a:defRPr sz="2000"/>
            </a:pPr>
            <a:endParaRPr dirty="0"/>
          </a:p>
          <a:p>
            <a:pPr>
              <a:buSzPct val="100000"/>
              <a:buFont typeface="Arial"/>
              <a:buChar char="•"/>
              <a:defRPr sz="2000"/>
            </a:pPr>
            <a:endParaRPr lang="en-US" dirty="0" smtClean="0"/>
          </a:p>
          <a:p>
            <a:pPr>
              <a:buSzPct val="100000"/>
              <a:buFont typeface="Arial"/>
              <a:buChar char="•"/>
              <a:defRPr sz="2000"/>
            </a:pPr>
            <a:endParaRPr lang="en-US" dirty="0" smtClean="0"/>
          </a:p>
          <a:p>
            <a:pPr>
              <a:buSzPct val="100000"/>
              <a:buFont typeface="Arial"/>
              <a:buChar char="•"/>
              <a:defRPr sz="2000"/>
            </a:pPr>
            <a:endParaRPr lang="en-US" dirty="0" smtClean="0"/>
          </a:p>
          <a:p>
            <a:pPr>
              <a:buSzPct val="100000"/>
              <a:buFont typeface="Arial"/>
              <a:buChar char="•"/>
              <a:defRPr sz="2000"/>
            </a:pPr>
            <a:endParaRPr lang="en-US" dirty="0" smtClean="0"/>
          </a:p>
          <a:p>
            <a:pPr>
              <a:buSzPct val="100000"/>
              <a:buFont typeface="Arial"/>
              <a:buChar char="•"/>
              <a:defRPr sz="2000"/>
            </a:pPr>
            <a:endParaRPr lang="en-US" dirty="0" smtClean="0"/>
          </a:p>
          <a:p>
            <a:pPr>
              <a:buSzPct val="100000"/>
              <a:buFont typeface="Arial"/>
              <a:buChar char="•"/>
              <a:defRPr sz="2000"/>
            </a:pPr>
            <a:r>
              <a:rPr dirty="0" smtClean="0"/>
              <a:t>On-demand </a:t>
            </a:r>
            <a:r>
              <a:rPr dirty="0"/>
              <a:t>service to run VMware based applications on next generation infrastructure </a:t>
            </a:r>
          </a:p>
          <a:p>
            <a:pPr>
              <a:buSzPct val="100000"/>
              <a:buFont typeface="Arial"/>
              <a:buChar char="•"/>
              <a:defRPr sz="2000"/>
            </a:pPr>
            <a:endParaRPr dirty="0"/>
          </a:p>
          <a:p>
            <a:pPr>
              <a:buSzPct val="100000"/>
              <a:buFont typeface="Arial"/>
              <a:buChar char="•"/>
              <a:defRPr sz="2000"/>
            </a:pPr>
            <a:endParaRPr dirty="0"/>
          </a:p>
          <a:p>
            <a:pPr>
              <a:buSzPct val="100000"/>
              <a:buFont typeface="Arial"/>
              <a:buChar char="•"/>
              <a:defRPr sz="2000"/>
            </a:pPr>
            <a:r>
              <a:rPr dirty="0"/>
              <a:t>Seamlessly integrate VMware defined data center technologies with the scalability, security and cost effectiveness of RapidCompute.</a:t>
            </a:r>
          </a:p>
          <a:p>
            <a:pPr>
              <a:defRPr sz="2000"/>
            </a:pPr>
            <a:endParaRPr dirty="0"/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E46C0A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 b="1" spc="0" dirty="0" err="1" smtClean="0">
                <a:latin typeface="+mn-lt"/>
                <a:ea typeface="Source Sans Pro" pitchFamily="34" charset="0"/>
              </a:rPr>
              <a:t>Vmware</a:t>
            </a:r>
            <a:r>
              <a:rPr lang="en-US" sz="4800" b="1" spc="0" dirty="0" smtClean="0">
                <a:latin typeface="+mn-lt"/>
                <a:ea typeface="Source Sans Pro" pitchFamily="34" charset="0"/>
              </a:rPr>
              <a:t> on RapidCompute</a:t>
            </a:r>
            <a:endParaRPr sz="4800" b="1" spc="0" dirty="0">
              <a:latin typeface="+mn-lt"/>
              <a:ea typeface="Source Sans Pro" pitchFamily="34" charset="0"/>
            </a:endParaRPr>
          </a:p>
        </p:txBody>
      </p:sp>
      <p:pic>
        <p:nvPicPr>
          <p:cNvPr id="5" name="Picture 4" descr="185731-OY2OC5-G.jpg"/>
          <p:cNvPicPr>
            <a:picLocks noChangeAspect="1"/>
          </p:cNvPicPr>
          <p:nvPr/>
        </p:nvPicPr>
        <p:blipFill>
          <a:blip r:embed="rId2" cstate="print"/>
          <a:srcRect l="6667" t="45680" r="7967" b="32129"/>
          <a:stretch>
            <a:fillRect/>
          </a:stretch>
        </p:blipFill>
        <p:spPr>
          <a:xfrm>
            <a:off x="0" y="-228600"/>
            <a:ext cx="9144000" cy="1219200"/>
          </a:xfrm>
          <a:prstGeom prst="rect">
            <a:avLst/>
          </a:prstGeom>
        </p:spPr>
      </p:pic>
      <p:pic>
        <p:nvPicPr>
          <p:cNvPr id="6" name="Picture 5" descr="background.jpg"/>
          <p:cNvPicPr>
            <a:picLocks noChangeAspect="1"/>
          </p:cNvPicPr>
          <p:nvPr/>
        </p:nvPicPr>
        <p:blipFill>
          <a:blip r:embed="rId3" cstate="print"/>
          <a:srcRect b="75769"/>
          <a:stretch>
            <a:fillRect/>
          </a:stretch>
        </p:blipFill>
        <p:spPr>
          <a:xfrm>
            <a:off x="-304800" y="5562600"/>
            <a:ext cx="9448800" cy="1295400"/>
          </a:xfrm>
          <a:prstGeom prst="rect">
            <a:avLst/>
          </a:prstGeom>
        </p:spPr>
      </p:pic>
      <p:pic>
        <p:nvPicPr>
          <p:cNvPr id="10" name="Picture 9" descr="v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67100" y="1828800"/>
            <a:ext cx="2209800" cy="146519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3"/>
          <p:cNvSpPr txBox="1"/>
          <p:nvPr/>
        </p:nvSpPr>
        <p:spPr>
          <a:xfrm>
            <a:off x="609600" y="914400"/>
            <a:ext cx="4648200" cy="4524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buSzPct val="100000"/>
              <a:buFont typeface="Arial"/>
              <a:buChar char="•"/>
            </a:pPr>
            <a:r>
              <a:rPr dirty="0"/>
              <a:t>Migrate to RapidCompute without making any major changes to the way you operate in-house</a:t>
            </a:r>
          </a:p>
          <a:p>
            <a:pPr>
              <a:buSzPct val="100000"/>
              <a:buFont typeface="Arial"/>
              <a:buChar char="•"/>
            </a:pPr>
            <a:endParaRPr dirty="0"/>
          </a:p>
          <a:p>
            <a:pPr>
              <a:buSzPct val="100000"/>
              <a:buFont typeface="Arial"/>
              <a:buChar char="•"/>
            </a:pPr>
            <a:r>
              <a:rPr dirty="0"/>
              <a:t>Take advantage of existing internal VMware assets</a:t>
            </a:r>
          </a:p>
          <a:p>
            <a:pPr>
              <a:buSzPct val="100000"/>
              <a:buFont typeface="Arial"/>
              <a:buChar char="•"/>
            </a:pPr>
            <a:endParaRPr dirty="0"/>
          </a:p>
          <a:p>
            <a:pPr>
              <a:buSzPct val="100000"/>
              <a:buFont typeface="Arial"/>
              <a:buChar char="•"/>
            </a:pPr>
            <a:r>
              <a:rPr dirty="0"/>
              <a:t>Cut down costs through effective and efficient use of resources</a:t>
            </a:r>
          </a:p>
          <a:p>
            <a:pPr>
              <a:buSzPct val="100000"/>
              <a:buFont typeface="Arial"/>
              <a:buChar char="•"/>
            </a:pPr>
            <a:endParaRPr dirty="0"/>
          </a:p>
          <a:p>
            <a:pPr>
              <a:buSzPct val="100000"/>
              <a:buFont typeface="Arial"/>
              <a:buChar char="•"/>
            </a:pPr>
            <a:r>
              <a:rPr dirty="0"/>
              <a:t>Take advantage of scalable and flexible infrastructure</a:t>
            </a:r>
          </a:p>
          <a:p>
            <a:pPr>
              <a:buSzPct val="100000"/>
              <a:buFont typeface="Arial"/>
              <a:buChar char="•"/>
            </a:pPr>
            <a:endParaRPr dirty="0"/>
          </a:p>
          <a:p>
            <a:pPr>
              <a:buSzPct val="100000"/>
              <a:buFont typeface="Arial"/>
              <a:buChar char="•"/>
            </a:pPr>
            <a:r>
              <a:rPr dirty="0"/>
              <a:t>Simple and easy to deploy Hybrid could setup</a:t>
            </a:r>
          </a:p>
          <a:p>
            <a:pPr>
              <a:buSzPct val="100000"/>
              <a:buFont typeface="Arial"/>
              <a:buChar char="•"/>
            </a:pPr>
            <a:endParaRPr dirty="0"/>
          </a:p>
          <a:p>
            <a:pPr>
              <a:buSzPct val="100000"/>
              <a:buFont typeface="Arial"/>
              <a:buChar char="•"/>
            </a:pPr>
            <a:r>
              <a:rPr dirty="0"/>
              <a:t>Integrated with entire portfolio of RapidCompute services</a:t>
            </a:r>
          </a:p>
        </p:txBody>
      </p:sp>
      <p:pic>
        <p:nvPicPr>
          <p:cNvPr id="3" name="Picture 2" descr="185731-OY2OC5-G.jpg"/>
          <p:cNvPicPr>
            <a:picLocks noChangeAspect="1"/>
          </p:cNvPicPr>
          <p:nvPr/>
        </p:nvPicPr>
        <p:blipFill>
          <a:blip r:embed="rId2" cstate="print"/>
          <a:srcRect l="6667" t="45680" r="7967" b="32129"/>
          <a:stretch>
            <a:fillRect/>
          </a:stretch>
        </p:blipFill>
        <p:spPr>
          <a:xfrm>
            <a:off x="0" y="-228600"/>
            <a:ext cx="9144000" cy="1219200"/>
          </a:xfrm>
          <a:prstGeom prst="rect">
            <a:avLst/>
          </a:prstGeom>
        </p:spPr>
      </p:pic>
      <p:pic>
        <p:nvPicPr>
          <p:cNvPr id="4" name="Picture 3" descr="background.jpg"/>
          <p:cNvPicPr>
            <a:picLocks noChangeAspect="1"/>
          </p:cNvPicPr>
          <p:nvPr/>
        </p:nvPicPr>
        <p:blipFill>
          <a:blip r:embed="rId3" cstate="print"/>
          <a:srcRect b="75769"/>
          <a:stretch>
            <a:fillRect/>
          </a:stretch>
        </p:blipFill>
        <p:spPr>
          <a:xfrm>
            <a:off x="-304800" y="5562600"/>
            <a:ext cx="9448800" cy="1295400"/>
          </a:xfrm>
          <a:prstGeom prst="rect">
            <a:avLst/>
          </a:prstGeom>
        </p:spPr>
      </p:pic>
      <p:pic>
        <p:nvPicPr>
          <p:cNvPr id="6" name="Picture 5" descr="DSCN1152 edited .jpg"/>
          <p:cNvPicPr>
            <a:picLocks noChangeAspect="1"/>
          </p:cNvPicPr>
          <p:nvPr/>
        </p:nvPicPr>
        <p:blipFill>
          <a:blip r:embed="rId4" cstate="print"/>
          <a:srcRect r="7075" b="23955"/>
          <a:stretch>
            <a:fillRect/>
          </a:stretch>
        </p:blipFill>
        <p:spPr>
          <a:xfrm>
            <a:off x="5867400" y="2514600"/>
            <a:ext cx="3023937" cy="19812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85731-OY2OC5-G.jpg"/>
          <p:cNvPicPr>
            <a:picLocks noChangeAspect="1"/>
          </p:cNvPicPr>
          <p:nvPr/>
        </p:nvPicPr>
        <p:blipFill>
          <a:blip r:embed="rId2" cstate="print"/>
          <a:srcRect l="6667" t="45680" r="7967" b="32129"/>
          <a:stretch>
            <a:fillRect/>
          </a:stretch>
        </p:blipFill>
        <p:spPr>
          <a:xfrm>
            <a:off x="0" y="-228600"/>
            <a:ext cx="9144000" cy="1219200"/>
          </a:xfrm>
          <a:prstGeom prst="rect">
            <a:avLst/>
          </a:prstGeom>
        </p:spPr>
      </p:pic>
      <p:sp>
        <p:nvSpPr>
          <p:cNvPr id="195" name="Text Placeholder 2"/>
          <p:cNvSpPr txBox="1">
            <a:spLocks noGrp="1"/>
          </p:cNvSpPr>
          <p:nvPr>
            <p:ph type="body" sz="half" idx="1"/>
          </p:nvPr>
        </p:nvSpPr>
        <p:spPr>
          <a:xfrm>
            <a:off x="838200" y="2438400"/>
            <a:ext cx="7709439" cy="308932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  <a:defRPr sz="2200"/>
            </a:pPr>
            <a:r>
              <a:rPr dirty="0">
                <a:latin typeface="Calibri" pitchFamily="34" charset="0"/>
              </a:rPr>
              <a:t>Accelerate business processes</a:t>
            </a:r>
          </a:p>
          <a:p>
            <a:pPr>
              <a:buFont typeface="Arial" pitchFamily="34" charset="0"/>
              <a:buChar char="•"/>
              <a:defRPr sz="2200"/>
            </a:pPr>
            <a:r>
              <a:rPr dirty="0">
                <a:latin typeface="Calibri" pitchFamily="34" charset="0"/>
              </a:rPr>
              <a:t>Deliver more business intelligence</a:t>
            </a:r>
          </a:p>
          <a:p>
            <a:pPr>
              <a:buFont typeface="Arial" pitchFamily="34" charset="0"/>
              <a:buChar char="•"/>
              <a:defRPr sz="2200"/>
            </a:pPr>
            <a:r>
              <a:rPr dirty="0">
                <a:latin typeface="Calibri" pitchFamily="34" charset="0"/>
              </a:rPr>
              <a:t>Simplify IT environment</a:t>
            </a:r>
          </a:p>
          <a:p>
            <a:pPr>
              <a:buFont typeface="Arial" pitchFamily="34" charset="0"/>
              <a:buChar char="•"/>
              <a:defRPr sz="2200"/>
            </a:pPr>
            <a:r>
              <a:rPr dirty="0">
                <a:latin typeface="Calibri" pitchFamily="34" charset="0"/>
              </a:rPr>
              <a:t>Optimize performance for data warehousing related applications.</a:t>
            </a:r>
          </a:p>
          <a:p>
            <a:pPr>
              <a:buFont typeface="Arial" pitchFamily="34" charset="0"/>
              <a:buChar char="•"/>
              <a:defRPr sz="2200"/>
            </a:pPr>
            <a:r>
              <a:rPr dirty="0">
                <a:latin typeface="Calibri" pitchFamily="34" charset="0"/>
              </a:rPr>
              <a:t>Cost </a:t>
            </a:r>
            <a:r>
              <a:rPr dirty="0" smtClean="0">
                <a:latin typeface="Calibri" pitchFamily="34" charset="0"/>
              </a:rPr>
              <a:t>optimized </a:t>
            </a:r>
            <a:r>
              <a:rPr dirty="0">
                <a:latin typeface="Calibri" pitchFamily="34" charset="0"/>
              </a:rPr>
              <a:t>options on long term contracts at a fraction </a:t>
            </a:r>
            <a:r>
              <a:rPr dirty="0" smtClean="0">
                <a:latin typeface="Calibri" pitchFamily="34" charset="0"/>
              </a:rPr>
              <a:t>of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dirty="0" smtClean="0">
                <a:latin typeface="Calibri" pitchFamily="34" charset="0"/>
              </a:rPr>
              <a:t>hardware </a:t>
            </a:r>
            <a:r>
              <a:rPr dirty="0">
                <a:latin typeface="Calibri" pitchFamily="34" charset="0"/>
              </a:rPr>
              <a:t>costs</a:t>
            </a:r>
          </a:p>
        </p:txBody>
      </p:sp>
      <p:pic>
        <p:nvPicPr>
          <p:cNvPr id="5" name="Picture 4" descr="background.jpg"/>
          <p:cNvPicPr>
            <a:picLocks noChangeAspect="1"/>
          </p:cNvPicPr>
          <p:nvPr/>
        </p:nvPicPr>
        <p:blipFill>
          <a:blip r:embed="rId3" cstate="print"/>
          <a:srcRect b="75769"/>
          <a:stretch>
            <a:fillRect/>
          </a:stretch>
        </p:blipFill>
        <p:spPr>
          <a:xfrm>
            <a:off x="-304800" y="5562600"/>
            <a:ext cx="9448800" cy="1295400"/>
          </a:xfrm>
          <a:prstGeom prst="rect">
            <a:avLst/>
          </a:prstGeom>
        </p:spPr>
      </p:pic>
      <p:pic>
        <p:nvPicPr>
          <p:cNvPr id="6" name="Picture 5" descr="SAP_HA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1143000"/>
            <a:ext cx="3276600" cy="97794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82961-OX6ZZM-383f.jpg"/>
          <p:cNvPicPr>
            <a:picLocks noChangeAspect="1"/>
          </p:cNvPicPr>
          <p:nvPr/>
        </p:nvPicPr>
        <p:blipFill>
          <a:blip r:embed="rId2" cstate="print"/>
          <a:srcRect r="2439"/>
          <a:stretch>
            <a:fillRect/>
          </a:stretch>
        </p:blipFill>
        <p:spPr>
          <a:xfrm>
            <a:off x="0" y="-1447800"/>
            <a:ext cx="9144000" cy="9842751"/>
          </a:xfrm>
          <a:prstGeom prst="rect">
            <a:avLst/>
          </a:prstGeom>
        </p:spPr>
      </p:pic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814706"/>
            <a:ext cx="9143999" cy="522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3"/>
          <p:cNvSpPr txBox="1"/>
          <p:nvPr/>
        </p:nvSpPr>
        <p:spPr>
          <a:xfrm>
            <a:off x="457200" y="1981200"/>
            <a:ext cx="8001000" cy="2491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rPr dirty="0"/>
              <a:t>• </a:t>
            </a:r>
            <a:r>
              <a:rPr b="1" dirty="0"/>
              <a:t>Simplicity:</a:t>
            </a:r>
            <a:r>
              <a:rPr dirty="0"/>
              <a:t> driving quick deployment of SAP HANA in the cloud</a:t>
            </a:r>
          </a:p>
          <a:p>
            <a:r>
              <a:rPr dirty="0"/>
              <a:t/>
            </a:r>
            <a:br>
              <a:rPr dirty="0"/>
            </a:br>
            <a:r>
              <a:rPr dirty="0"/>
              <a:t>•</a:t>
            </a:r>
            <a:r>
              <a:rPr b="1" dirty="0"/>
              <a:t>Certified </a:t>
            </a:r>
            <a:r>
              <a:rPr dirty="0"/>
              <a:t>running in SAP HANA certified architecture</a:t>
            </a:r>
          </a:p>
          <a:p>
            <a:r>
              <a:rPr dirty="0"/>
              <a:t/>
            </a:r>
            <a:br>
              <a:rPr dirty="0"/>
            </a:br>
            <a:r>
              <a:rPr dirty="0"/>
              <a:t>• </a:t>
            </a:r>
            <a:r>
              <a:rPr b="1" dirty="0"/>
              <a:t>Optimization </a:t>
            </a:r>
            <a:r>
              <a:rPr dirty="0"/>
              <a:t>architected to support each customer’s landscape</a:t>
            </a:r>
          </a:p>
          <a:p>
            <a:r>
              <a:rPr dirty="0"/>
              <a:t/>
            </a:r>
            <a:br>
              <a:rPr dirty="0"/>
            </a:br>
            <a:r>
              <a:rPr dirty="0"/>
              <a:t>• </a:t>
            </a:r>
            <a:r>
              <a:rPr b="1" dirty="0"/>
              <a:t>Innovation</a:t>
            </a:r>
            <a:r>
              <a:rPr dirty="0"/>
              <a:t> delivering a platform for innovation</a:t>
            </a:r>
          </a:p>
          <a:p>
            <a:r>
              <a:rPr dirty="0"/>
              <a:t/>
            </a:r>
            <a:br>
              <a:rPr dirty="0"/>
            </a:br>
            <a:r>
              <a:rPr dirty="0"/>
              <a:t>• </a:t>
            </a:r>
            <a:r>
              <a:rPr b="1" dirty="0"/>
              <a:t>Peace of mind</a:t>
            </a:r>
            <a:r>
              <a:rPr dirty="0"/>
              <a:t> providing 24/7 support for infrastructure</a:t>
            </a:r>
          </a:p>
        </p:txBody>
      </p:sp>
      <p:pic>
        <p:nvPicPr>
          <p:cNvPr id="3" name="Picture 2" descr="185731-OY2OC5-G.jpg"/>
          <p:cNvPicPr>
            <a:picLocks noChangeAspect="1"/>
          </p:cNvPicPr>
          <p:nvPr/>
        </p:nvPicPr>
        <p:blipFill>
          <a:blip r:embed="rId2" cstate="print"/>
          <a:srcRect l="6667" t="45680" r="7967" b="32129"/>
          <a:stretch>
            <a:fillRect/>
          </a:stretch>
        </p:blipFill>
        <p:spPr>
          <a:xfrm>
            <a:off x="0" y="-228600"/>
            <a:ext cx="9144000" cy="1219200"/>
          </a:xfrm>
          <a:prstGeom prst="rect">
            <a:avLst/>
          </a:prstGeom>
        </p:spPr>
      </p:pic>
      <p:pic>
        <p:nvPicPr>
          <p:cNvPr id="4" name="Picture 3" descr="background.jpg"/>
          <p:cNvPicPr>
            <a:picLocks noChangeAspect="1"/>
          </p:cNvPicPr>
          <p:nvPr/>
        </p:nvPicPr>
        <p:blipFill>
          <a:blip r:embed="rId3" cstate="print"/>
          <a:srcRect b="75769"/>
          <a:stretch>
            <a:fillRect/>
          </a:stretch>
        </p:blipFill>
        <p:spPr>
          <a:xfrm>
            <a:off x="-304800" y="5562600"/>
            <a:ext cx="9448800" cy="1295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5731-OY2OC5-G.jpg"/>
          <p:cNvPicPr>
            <a:picLocks noChangeAspect="1"/>
          </p:cNvPicPr>
          <p:nvPr/>
        </p:nvPicPr>
        <p:blipFill>
          <a:blip r:embed="rId2" cstate="print"/>
          <a:srcRect l="6667" t="45680" r="7967" b="32129"/>
          <a:stretch>
            <a:fillRect/>
          </a:stretch>
        </p:blipFill>
        <p:spPr>
          <a:xfrm>
            <a:off x="0" y="-228600"/>
            <a:ext cx="9144000" cy="1219200"/>
          </a:xfrm>
          <a:prstGeom prst="rect">
            <a:avLst/>
          </a:prstGeom>
        </p:spPr>
      </p:pic>
      <p:sp>
        <p:nvSpPr>
          <p:cNvPr id="203" name="Rectangle 3"/>
          <p:cNvSpPr txBox="1"/>
          <p:nvPr/>
        </p:nvSpPr>
        <p:spPr>
          <a:xfrm>
            <a:off x="609600" y="990600"/>
            <a:ext cx="7086600" cy="4431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4400" cap="small" spc="100">
                <a:solidFill>
                  <a:srgbClr val="E46C0A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4800" b="1" dirty="0">
                <a:solidFill>
                  <a:srgbClr val="E46C0A"/>
                </a:solidFill>
                <a:latin typeface="Calibri" pitchFamily="34" charset="0"/>
                <a:ea typeface="Source Sans Pro" pitchFamily="34" charset="0"/>
                <a:cs typeface="Arial Black"/>
                <a:sym typeface="Arial Black"/>
              </a:rPr>
              <a:t>Microsoft CSP / SPLA</a:t>
            </a:r>
          </a:p>
          <a:p>
            <a:endParaRPr dirty="0"/>
          </a:p>
          <a:p>
            <a:r>
              <a:rPr dirty="0"/>
              <a:t>Pair your products with the Microsoft products to create custom cloud solutions.</a:t>
            </a:r>
          </a:p>
          <a:p>
            <a:endParaRPr dirty="0"/>
          </a:p>
          <a:p>
            <a:r>
              <a:rPr dirty="0"/>
              <a:t>Offering all Microsoft Enterprise level solution on Pay As you Go Model at RapidCompute cloud </a:t>
            </a:r>
          </a:p>
          <a:p>
            <a:endParaRPr dirty="0"/>
          </a:p>
          <a:p>
            <a:r>
              <a:rPr dirty="0"/>
              <a:t>Products includes: </a:t>
            </a:r>
          </a:p>
          <a:p>
            <a:endParaRPr dirty="0"/>
          </a:p>
          <a:p>
            <a:pPr>
              <a:buFont typeface="Arial" pitchFamily="34" charset="0"/>
              <a:buChar char="•"/>
            </a:pPr>
            <a:r>
              <a:rPr dirty="0"/>
              <a:t>Office 365 on RapidCompute Cloud </a:t>
            </a:r>
          </a:p>
          <a:p>
            <a:pPr>
              <a:buFont typeface="Arial" pitchFamily="34" charset="0"/>
              <a:buChar char="•"/>
            </a:pPr>
            <a:r>
              <a:rPr dirty="0"/>
              <a:t>Exchange 365 </a:t>
            </a:r>
          </a:p>
          <a:p>
            <a:pPr>
              <a:buFont typeface="Arial" pitchFamily="34" charset="0"/>
              <a:buChar char="•"/>
            </a:pPr>
            <a:r>
              <a:rPr dirty="0" err="1"/>
              <a:t>Dyanmics</a:t>
            </a:r>
            <a:r>
              <a:rPr dirty="0"/>
              <a:t> 365</a:t>
            </a:r>
          </a:p>
          <a:p>
            <a:pPr>
              <a:buFont typeface="Arial" pitchFamily="34" charset="0"/>
              <a:buChar char="•"/>
            </a:pPr>
            <a:r>
              <a:rPr dirty="0"/>
              <a:t>SharePoint 365</a:t>
            </a:r>
          </a:p>
        </p:txBody>
      </p:sp>
      <p:pic>
        <p:nvPicPr>
          <p:cNvPr id="4" name="Picture 3" descr="background.jpg"/>
          <p:cNvPicPr>
            <a:picLocks noChangeAspect="1"/>
          </p:cNvPicPr>
          <p:nvPr/>
        </p:nvPicPr>
        <p:blipFill>
          <a:blip r:embed="rId3" cstate="print"/>
          <a:srcRect b="75769"/>
          <a:stretch>
            <a:fillRect/>
          </a:stretch>
        </p:blipFill>
        <p:spPr>
          <a:xfrm>
            <a:off x="-304800" y="5562600"/>
            <a:ext cx="9448800" cy="1295400"/>
          </a:xfrm>
          <a:prstGeom prst="rect">
            <a:avLst/>
          </a:prstGeom>
        </p:spPr>
      </p:pic>
      <p:pic>
        <p:nvPicPr>
          <p:cNvPr id="5" name="Picture 4" descr="microsoft-spla-partner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4191000"/>
            <a:ext cx="2743200" cy="115903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5731-OY2OC5-G.jpg"/>
          <p:cNvPicPr>
            <a:picLocks noChangeAspect="1"/>
          </p:cNvPicPr>
          <p:nvPr/>
        </p:nvPicPr>
        <p:blipFill>
          <a:blip r:embed="rId2" cstate="print"/>
          <a:srcRect l="6667" t="45680" r="7967" b="32129"/>
          <a:stretch>
            <a:fillRect/>
          </a:stretch>
        </p:blipFill>
        <p:spPr>
          <a:xfrm>
            <a:off x="0" y="-228600"/>
            <a:ext cx="9144000" cy="1219200"/>
          </a:xfrm>
          <a:prstGeom prst="rect">
            <a:avLst/>
          </a:prstGeom>
        </p:spPr>
      </p:pic>
      <p:sp>
        <p:nvSpPr>
          <p:cNvPr id="205" name="Rectangle 3"/>
          <p:cNvSpPr txBox="1"/>
          <p:nvPr/>
        </p:nvSpPr>
        <p:spPr>
          <a:xfrm>
            <a:off x="533400" y="609599"/>
            <a:ext cx="7924800" cy="3416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400" cap="small" spc="100">
                <a:solidFill>
                  <a:srgbClr val="E46C0A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4800" b="1" dirty="0" err="1">
                <a:solidFill>
                  <a:srgbClr val="E46C0A"/>
                </a:solidFill>
                <a:latin typeface="Calibri" pitchFamily="34" charset="0"/>
                <a:ea typeface="Source Sans Pro" pitchFamily="34" charset="0"/>
                <a:cs typeface="Arial Black"/>
                <a:sym typeface="Arial Black"/>
              </a:rPr>
              <a:t>FusionSphere</a:t>
            </a:r>
            <a:r>
              <a:rPr sz="4800" b="1" dirty="0">
                <a:solidFill>
                  <a:srgbClr val="E46C0A"/>
                </a:solidFill>
                <a:latin typeface="Calibri" pitchFamily="34" charset="0"/>
                <a:ea typeface="Source Sans Pro" pitchFamily="34" charset="0"/>
                <a:cs typeface="Arial Black"/>
              </a:rPr>
              <a:t> </a:t>
            </a:r>
          </a:p>
          <a:p>
            <a:pPr>
              <a:defRPr sz="2400" b="1"/>
            </a:pPr>
            <a:endParaRPr dirty="0"/>
          </a:p>
          <a:p>
            <a:endParaRPr dirty="0"/>
          </a:p>
          <a:p>
            <a:r>
              <a:rPr dirty="0" err="1"/>
              <a:t>OpenStack</a:t>
            </a:r>
            <a:r>
              <a:rPr dirty="0"/>
              <a:t> based cloud platform designed through </a:t>
            </a:r>
            <a:r>
              <a:rPr dirty="0" err="1"/>
              <a:t>Huawei's</a:t>
            </a:r>
            <a:r>
              <a:rPr dirty="0"/>
              <a:t> deep understanding of the telecom industry, having created an open, agile, reliable cloud OS for enterprise and carrier customers to deploy private cloud, public cloud and hybrid cloud.</a:t>
            </a:r>
          </a:p>
          <a:p>
            <a:pPr algn="ctr"/>
            <a:endParaRPr sz="3600" dirty="0"/>
          </a:p>
          <a:p>
            <a:r>
              <a:rPr dirty="0"/>
              <a:t>SAP HANA </a:t>
            </a:r>
            <a:r>
              <a:rPr lang="en-US" dirty="0" smtClean="0"/>
              <a:t>C</a:t>
            </a:r>
            <a:r>
              <a:rPr dirty="0" smtClean="0"/>
              <a:t>ertified </a:t>
            </a:r>
            <a:r>
              <a:rPr lang="en-US" dirty="0" smtClean="0"/>
              <a:t>V</a:t>
            </a:r>
            <a:r>
              <a:rPr dirty="0" smtClean="0"/>
              <a:t>irtualization </a:t>
            </a:r>
            <a:r>
              <a:rPr dirty="0"/>
              <a:t>and </a:t>
            </a:r>
            <a:r>
              <a:rPr lang="en-US" dirty="0" smtClean="0"/>
              <a:t>O</a:t>
            </a:r>
            <a:r>
              <a:rPr dirty="0" smtClean="0"/>
              <a:t>rchestration </a:t>
            </a:r>
            <a:r>
              <a:rPr lang="en-US" dirty="0" smtClean="0"/>
              <a:t>P</a:t>
            </a:r>
            <a:r>
              <a:rPr dirty="0" smtClean="0"/>
              <a:t>latform</a:t>
            </a:r>
            <a:r>
              <a:rPr dirty="0"/>
              <a:t>.</a:t>
            </a:r>
          </a:p>
          <a:p>
            <a:endParaRPr dirty="0"/>
          </a:p>
        </p:txBody>
      </p:sp>
      <p:pic>
        <p:nvPicPr>
          <p:cNvPr id="4" name="Picture 3" descr="background.jpg"/>
          <p:cNvPicPr>
            <a:picLocks noChangeAspect="1"/>
          </p:cNvPicPr>
          <p:nvPr/>
        </p:nvPicPr>
        <p:blipFill>
          <a:blip r:embed="rId3" cstate="print"/>
          <a:srcRect b="75769"/>
          <a:stretch>
            <a:fillRect/>
          </a:stretch>
        </p:blipFill>
        <p:spPr>
          <a:xfrm>
            <a:off x="-304800" y="5562600"/>
            <a:ext cx="9448800" cy="1295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38100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Fusion Sphere Provides: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Block Storage API &amp; Extensions  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Compute Service API &amp; Extensions   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Metering &amp; Data Collection Service API  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Networking API &amp; Extensions  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Orchestration API</a:t>
            </a:r>
            <a:endParaRPr lang="en-US" dirty="0"/>
          </a:p>
        </p:txBody>
      </p:sp>
      <p:pic>
        <p:nvPicPr>
          <p:cNvPr id="6" name="Picture 2" descr="https://www.thefastmode.com/media/k2/items/cache/810dca22213b37684f2a468b3c582cb7_XL.jpg"/>
          <p:cNvPicPr>
            <a:picLocks noChangeAspect="1" noChangeArrowheads="1"/>
          </p:cNvPicPr>
          <p:nvPr/>
        </p:nvPicPr>
        <p:blipFill>
          <a:blip r:embed="rId4" cstate="print"/>
          <a:srcRect t="14746" b="29954"/>
          <a:stretch>
            <a:fillRect/>
          </a:stretch>
        </p:blipFill>
        <p:spPr bwMode="auto">
          <a:xfrm>
            <a:off x="5029200" y="4191000"/>
            <a:ext cx="38100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ownlo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2133600"/>
            <a:ext cx="3856206" cy="2705100"/>
          </a:xfrm>
          <a:prstGeom prst="rect">
            <a:avLst/>
          </a:prstGeom>
        </p:spPr>
      </p:pic>
      <p:sp>
        <p:nvSpPr>
          <p:cNvPr id="207" name="Rectangle 1"/>
          <p:cNvSpPr txBox="1"/>
          <p:nvPr/>
        </p:nvSpPr>
        <p:spPr>
          <a:xfrm>
            <a:off x="381000" y="838200"/>
            <a:ext cx="8305800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4400" cap="small" spc="100">
                <a:solidFill>
                  <a:srgbClr val="E46C0A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4800" b="1" cap="small" spc="100" dirty="0" err="1">
                <a:solidFill>
                  <a:srgbClr val="E46C0A"/>
                </a:solidFill>
                <a:latin typeface="Calibri" pitchFamily="34" charset="0"/>
                <a:ea typeface="Source Sans Pro" pitchFamily="34" charset="0"/>
                <a:cs typeface="Arial Black"/>
                <a:sym typeface="Arial Black"/>
              </a:rPr>
              <a:t>BI Analytics</a:t>
            </a:r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3" name="Picture 2" descr="185731-OY2OC5-G.jpg"/>
          <p:cNvPicPr>
            <a:picLocks noChangeAspect="1"/>
          </p:cNvPicPr>
          <p:nvPr/>
        </p:nvPicPr>
        <p:blipFill>
          <a:blip r:embed="rId3" cstate="print"/>
          <a:srcRect l="6667" t="45680" r="7967" b="32129"/>
          <a:stretch>
            <a:fillRect/>
          </a:stretch>
        </p:blipFill>
        <p:spPr>
          <a:xfrm>
            <a:off x="0" y="-228600"/>
            <a:ext cx="9144000" cy="1219200"/>
          </a:xfrm>
          <a:prstGeom prst="rect">
            <a:avLst/>
          </a:prstGeom>
        </p:spPr>
      </p:pic>
      <p:pic>
        <p:nvPicPr>
          <p:cNvPr id="4" name="Picture 3" descr="background.jpg"/>
          <p:cNvPicPr>
            <a:picLocks noChangeAspect="1"/>
          </p:cNvPicPr>
          <p:nvPr/>
        </p:nvPicPr>
        <p:blipFill>
          <a:blip r:embed="rId4" cstate="print"/>
          <a:srcRect b="75769"/>
          <a:stretch>
            <a:fillRect/>
          </a:stretch>
        </p:blipFill>
        <p:spPr>
          <a:xfrm>
            <a:off x="-304800" y="5562600"/>
            <a:ext cx="9448800" cy="1295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2133600"/>
            <a:ext cx="4876800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600">
                <a:latin typeface="Symbol"/>
                <a:ea typeface="Symbol"/>
                <a:cs typeface="Symbol"/>
                <a:sym typeface="Symbol"/>
              </a:defRPr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A unique approach to hybrid data management helps you drive more value from your data</a:t>
            </a:r>
          </a:p>
          <a:p>
            <a:pPr>
              <a:defRPr sz="1600">
                <a:latin typeface="Symbol"/>
                <a:ea typeface="Symbol"/>
                <a:cs typeface="Symbol"/>
                <a:sym typeface="Symbol"/>
              </a:defRPr>
            </a:pPr>
            <a:endParaRPr lang="en-US" sz="1050" dirty="0" smtClean="0">
              <a:latin typeface="Arial"/>
              <a:ea typeface="Arial"/>
              <a:cs typeface="Arial"/>
              <a:sym typeface="Arial"/>
            </a:endParaRPr>
          </a:p>
          <a:p>
            <a:pPr>
              <a:defRPr sz="1600">
                <a:latin typeface="Symbol"/>
                <a:ea typeface="Symbol"/>
                <a:cs typeface="Symbol"/>
                <a:sym typeface="Symbol"/>
              </a:defRPr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Leverage your most sensitive data in a security-rich environment</a:t>
            </a:r>
          </a:p>
          <a:p>
            <a:pPr>
              <a:defRPr sz="1600">
                <a:latin typeface="Symbol"/>
                <a:ea typeface="Symbol"/>
                <a:cs typeface="Symbol"/>
                <a:sym typeface="Symbol"/>
              </a:defRPr>
            </a:pPr>
            <a:endParaRPr lang="en-US" sz="1050" dirty="0" smtClean="0">
              <a:latin typeface="Arial"/>
              <a:ea typeface="Arial"/>
              <a:cs typeface="Arial"/>
              <a:sym typeface="Arial"/>
            </a:endParaRPr>
          </a:p>
          <a:p>
            <a:pPr>
              <a:defRPr sz="1600">
                <a:latin typeface="Symbol"/>
                <a:ea typeface="Symbol"/>
                <a:cs typeface="Symbol"/>
                <a:sym typeface="Symbol"/>
              </a:defRPr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Governed analytics on an enterprise platform you can trust and access from anywhere</a:t>
            </a:r>
          </a:p>
          <a:p>
            <a:pPr>
              <a:defRPr sz="1600">
                <a:latin typeface="Symbol"/>
                <a:ea typeface="Symbol"/>
                <a:cs typeface="Symbol"/>
                <a:sym typeface="Symbol"/>
              </a:defRPr>
            </a:pPr>
            <a:endParaRPr lang="en-US" sz="1050" dirty="0" smtClean="0">
              <a:latin typeface="Arial"/>
              <a:ea typeface="Arial"/>
              <a:cs typeface="Arial"/>
              <a:sym typeface="Arial"/>
            </a:endParaRPr>
          </a:p>
          <a:p>
            <a:pPr>
              <a:defRPr sz="1600">
                <a:latin typeface="Symbol"/>
                <a:ea typeface="Symbol"/>
                <a:cs typeface="Symbol"/>
                <a:sym typeface="Symbol"/>
              </a:defRPr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Self-service planning gives your teams the tools they need to steer your organization in the right direction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wnload (1).png"/>
          <p:cNvPicPr>
            <a:picLocks noChangeAspect="1"/>
          </p:cNvPicPr>
          <p:nvPr/>
        </p:nvPicPr>
        <p:blipFill>
          <a:blip r:embed="rId2" cstate="print"/>
          <a:srcRect l="22672" t="30124" r="25371" b="35093"/>
          <a:stretch>
            <a:fillRect/>
          </a:stretch>
        </p:blipFill>
        <p:spPr>
          <a:xfrm>
            <a:off x="6096000" y="1219200"/>
            <a:ext cx="2743200" cy="947651"/>
          </a:xfrm>
          <a:prstGeom prst="rect">
            <a:avLst/>
          </a:prstGeom>
        </p:spPr>
      </p:pic>
      <p:sp>
        <p:nvSpPr>
          <p:cNvPr id="209" name="Rectangle 3"/>
          <p:cNvSpPr txBox="1"/>
          <p:nvPr/>
        </p:nvSpPr>
        <p:spPr>
          <a:xfrm>
            <a:off x="609600" y="1371600"/>
            <a:ext cx="8077200" cy="4093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lang="en-US" dirty="0" smtClean="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lang="en-US" dirty="0" smtClean="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lang="en-US" dirty="0" smtClean="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 sz="11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>
                <a:latin typeface="Symbol"/>
                <a:ea typeface="Symbol"/>
                <a:cs typeface="Symbol"/>
                <a:sym typeface="Symbol"/>
              </a:defRPr>
            </a:pPr>
            <a:r>
              <a:rPr dirty="0"/>
              <a:t>·</a:t>
            </a:r>
            <a:r>
              <a:rPr sz="1000" dirty="0">
                <a:latin typeface="Times New Roman"/>
                <a:ea typeface="Times New Roman"/>
                <a:cs typeface="Times New Roman"/>
                <a:sym typeface="Times New Roman"/>
              </a:rPr>
              <a:t>         </a:t>
            </a:r>
            <a:r>
              <a:rPr b="1" dirty="0" err="1">
                <a:latin typeface="Arial"/>
                <a:ea typeface="Arial"/>
                <a:cs typeface="Arial"/>
                <a:sym typeface="Arial"/>
              </a:rPr>
              <a:t>Virtualize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 – Intelligence through Dynamic Metadata model eliminates need for data lakes or </a:t>
            </a:r>
            <a:r>
              <a:rPr dirty="0" smtClean="0">
                <a:latin typeface="Arial"/>
                <a:ea typeface="Arial"/>
                <a:cs typeface="Arial"/>
                <a:sym typeface="Arial"/>
              </a:rPr>
              <a:t>warehouses</a:t>
            </a:r>
            <a:endParaRPr lang="en-US" dirty="0" smtClean="0">
              <a:latin typeface="Arial"/>
              <a:ea typeface="Arial"/>
              <a:cs typeface="Arial"/>
              <a:sym typeface="Arial"/>
            </a:endParaRPr>
          </a:p>
          <a:p>
            <a:pPr>
              <a:defRPr>
                <a:latin typeface="Symbol"/>
                <a:ea typeface="Symbol"/>
                <a:cs typeface="Symbol"/>
                <a:sym typeface="Symbol"/>
              </a:defRPr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>
              <a:defRPr>
                <a:latin typeface="Symbol"/>
                <a:ea typeface="Symbol"/>
                <a:cs typeface="Symbol"/>
                <a:sym typeface="Symbol"/>
              </a:defRPr>
            </a:pPr>
            <a:r>
              <a:rPr dirty="0"/>
              <a:t>·</a:t>
            </a:r>
            <a:r>
              <a:rPr sz="1000" dirty="0">
                <a:latin typeface="Times New Roman"/>
                <a:ea typeface="Times New Roman"/>
                <a:cs typeface="Times New Roman"/>
                <a:sym typeface="Times New Roman"/>
              </a:rPr>
              <a:t>         </a:t>
            </a:r>
            <a:r>
              <a:rPr b="1" dirty="0">
                <a:latin typeface="Arial"/>
                <a:ea typeface="Arial"/>
                <a:cs typeface="Arial"/>
                <a:sym typeface="Arial"/>
              </a:rPr>
              <a:t>Harmonize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 – Drag and drop connectivity that prepares data from any source in </a:t>
            </a:r>
            <a:r>
              <a:rPr dirty="0" smtClean="0">
                <a:latin typeface="Arial"/>
                <a:ea typeface="Arial"/>
                <a:cs typeface="Arial"/>
                <a:sym typeface="Arial"/>
              </a:rPr>
              <a:t>real-time</a:t>
            </a:r>
            <a:endParaRPr lang="en-US" dirty="0" smtClean="0">
              <a:latin typeface="Arial"/>
              <a:ea typeface="Arial"/>
              <a:cs typeface="Arial"/>
              <a:sym typeface="Arial"/>
            </a:endParaRPr>
          </a:p>
          <a:p>
            <a:pPr>
              <a:defRPr>
                <a:latin typeface="Symbol"/>
                <a:ea typeface="Symbol"/>
                <a:cs typeface="Symbol"/>
                <a:sym typeface="Symbol"/>
              </a:defRPr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>
              <a:defRPr>
                <a:latin typeface="Symbol"/>
                <a:ea typeface="Symbol"/>
                <a:cs typeface="Symbol"/>
                <a:sym typeface="Symbol"/>
              </a:defRPr>
            </a:pPr>
            <a:r>
              <a:rPr dirty="0"/>
              <a:t>·</a:t>
            </a:r>
            <a:r>
              <a:rPr sz="1000" dirty="0">
                <a:latin typeface="Times New Roman"/>
                <a:ea typeface="Times New Roman"/>
                <a:cs typeface="Times New Roman"/>
                <a:sym typeface="Times New Roman"/>
              </a:rPr>
              <a:t>         </a:t>
            </a:r>
            <a:r>
              <a:rPr b="1" dirty="0">
                <a:latin typeface="Arial"/>
                <a:ea typeface="Arial"/>
                <a:cs typeface="Arial"/>
                <a:sym typeface="Arial"/>
              </a:rPr>
              <a:t>Visualize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 – Self-service for advanced, interactive reports and dashboards with Centralized Governance</a:t>
            </a:r>
            <a:r>
              <a:rPr dirty="0" smtClean="0">
                <a:latin typeface="Arial"/>
                <a:ea typeface="Arial"/>
                <a:cs typeface="Arial"/>
                <a:sym typeface="Arial"/>
              </a:rPr>
              <a:t>.</a:t>
            </a:r>
            <a:endParaRPr lang="en-US" dirty="0" smtClean="0">
              <a:latin typeface="Arial"/>
              <a:ea typeface="Arial"/>
              <a:cs typeface="Arial"/>
              <a:sym typeface="Arial"/>
            </a:endParaRPr>
          </a:p>
          <a:p>
            <a:pPr>
              <a:defRPr>
                <a:latin typeface="Symbol"/>
                <a:ea typeface="Symbol"/>
                <a:cs typeface="Symbol"/>
                <a:sym typeface="Symbol"/>
              </a:defRPr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>
              <a:defRPr>
                <a:latin typeface="Symbol"/>
                <a:ea typeface="Symbol"/>
                <a:cs typeface="Symbol"/>
                <a:sym typeface="Symbol"/>
              </a:defRPr>
            </a:pPr>
            <a:r>
              <a:rPr dirty="0"/>
              <a:t>·</a:t>
            </a:r>
            <a:r>
              <a:rPr sz="1000" dirty="0">
                <a:latin typeface="Times New Roman"/>
                <a:ea typeface="Times New Roman"/>
                <a:cs typeface="Times New Roman"/>
                <a:sym typeface="Times New Roman"/>
              </a:rPr>
              <a:t>         </a:t>
            </a:r>
            <a:r>
              <a:rPr b="1" dirty="0">
                <a:latin typeface="Arial"/>
                <a:ea typeface="Arial"/>
                <a:cs typeface="Arial"/>
                <a:sym typeface="Arial"/>
              </a:rPr>
              <a:t>Analyze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 – Embedded modeling for predictive analytics provides rapid time to insight for effective decisions and outcomes</a:t>
            </a:r>
          </a:p>
        </p:txBody>
      </p:sp>
      <p:pic>
        <p:nvPicPr>
          <p:cNvPr id="3" name="Picture 2" descr="185731-OY2OC5-G.jpg"/>
          <p:cNvPicPr>
            <a:picLocks noChangeAspect="1"/>
          </p:cNvPicPr>
          <p:nvPr/>
        </p:nvPicPr>
        <p:blipFill>
          <a:blip r:embed="rId3" cstate="print"/>
          <a:srcRect l="6667" t="45680" r="7967" b="32129"/>
          <a:stretch>
            <a:fillRect/>
          </a:stretch>
        </p:blipFill>
        <p:spPr>
          <a:xfrm>
            <a:off x="0" y="-228600"/>
            <a:ext cx="9144000" cy="1219200"/>
          </a:xfrm>
          <a:prstGeom prst="rect">
            <a:avLst/>
          </a:prstGeom>
        </p:spPr>
      </p:pic>
      <p:pic>
        <p:nvPicPr>
          <p:cNvPr id="4" name="Picture 3" descr="background.jpg"/>
          <p:cNvPicPr>
            <a:picLocks noChangeAspect="1"/>
          </p:cNvPicPr>
          <p:nvPr/>
        </p:nvPicPr>
        <p:blipFill>
          <a:blip r:embed="rId4" cstate="print"/>
          <a:srcRect b="75769"/>
          <a:stretch>
            <a:fillRect/>
          </a:stretch>
        </p:blipFill>
        <p:spPr>
          <a:xfrm>
            <a:off x="-304800" y="5562600"/>
            <a:ext cx="9448800" cy="1295400"/>
          </a:xfrm>
          <a:prstGeom prst="rect">
            <a:avLst/>
          </a:prstGeom>
        </p:spPr>
      </p:pic>
      <p:sp>
        <p:nvSpPr>
          <p:cNvPr id="14338" name="AutoShape 2" descr="data:image/png;base64,iVBORw0KGgoAAAANSUhEUgAAATgAAAChCAMAAABkv1NnAAAApVBMVEX///80NDT1kzHn5+f838QYGBj4vYj8/Pz0jRz1jyb0hwD1lDT09PTw8PAAAAAuLi6xsbG9vb0RERFKSkr71LKQkJAnJychISH85dVkZGTFxcVubm72pFNcXFz+9/D6y6NSUlL+8uf3rWeIiIjU1NT82rumpqb2nET0ixA9PT385M/97N72mUH4tXbf39+EhIT3pVubm5v5wI95eXn6xJb4uH73rWuaXlYTAAAFAklEQVR4nO3Ya1uiXBQGYFA5KqKhkKikRoJ4SC39/z/tXWttsJqxmbfDVF7Xc3/ItQFNnvaJNA0AAAAAAAAAAAAAAAAAAAAAAAAAAAAAAAAAAAAAAAAAAAAAAAAA4KKZTpPUaqo1qlHD2UudNLnRdBrf+O1+MNOpEcdUrZ7NjaVqHOSUjeDOKoMrVCvJqF6Xp+5sBPc6Fdyqaj7atbyoGgjuDyS4clYjSc0Znc6tHQT3KhXc9VM7vzvVDQT3OgluK6XFP6b5U528cahay+U7v4XVst75zm/DwTmPUs49+mFJTmlHjhydNwWXZNk7v0UcdN/5zm/DwdnSUaxx53S0P5SXhv3G4EZ/v6jSSZ81uu3Oqxf+UBScs5VxsjGC6qClG2qsrv5dcO35s0Yr9f7/O38GCs6+kWoXGlUn6ESRGjq0By6DsxIKplhynsuimsqeKm1KZRXctDzcatGgT+tUeWnaUtfVU/VLYmPe8iy5pF4/zXF09lIS5OCmXFhjP7xVx6yh7z9IVdhVcNd28ejkTlZMZ3bubClGrZE5uZ3J6eRQo7InwSVrPsybwYfBZhEZ+q22041owX8Kb+hfRUGqWQNf1/Wwq43v6+NwoMVhR87qhuH3vziBdzIdR62pKd2Kr7rFJqS7kr88PUlUweWj5g1lt8pGvcYxp0e0Rp71lr1Mzh/zdeOOlhIKLpnZj8u7jJ/bhrr/EHeDaBj203lIn2hNot2mG/gbLe5H991uXZtMgkm/o+a4VhDdxvH9/PwX/WkouGqk6nqkpuhbLquxegquxuNvbWfc2fJRomUO99SpQ2Ujl8e0NW+eb1z+vKV9pOAi7j2pYfBn9a+62lwmtk1E3Tm+kt81iYY8SCW4/tWFZCZMx02kCLjHDfguvIA6XDVW8yo4V7K5yXv8Mqolhas2MWZ+rR1c2UFf2xTcKJPp6kj7waEvG5xQFh2a1LRxqH5V4GndMjh9wy8cnBf4X3C/n8a0n0aqrsvy0Im4XPCkTmP1FJx0zDtXgpvVkhtXPWI06AjlyOW0OaKFePW4J5nLQ1WC08ccJQVn6UGfLeizq+ACmR04uLrx8HW3/XGm6kIyUmm6vqdyIhmWY9XMXwnu0VX/DCjoSKaC41V12WweZ+S4PRfcYiAevHPBtS9kWVBMtaZqC10v+1kqEeq+2gMX7ivB9coex0dmzrMep3owP7T9HtzYUrRzwYXDr7nlz2GqrdfGUMFFc1kansaqVva4Zf5LcEv3ICfW9rW2V72v4Dlu2zzt7X4NThsYp13a78G1JtG/vdXPdXg+UqmfTbQyQt5lyQWqYy3tl8FNtW1+LcfpuaPI5eFjy6tqzz3yFVZxJrhOWzqVlXJzx+Wz4LRdW/aRrS+68w/aq/4R+GVc+qCq/IGcaZTBvexxtBWZOvm6d3Bll2K6q71pZyvuvnTI3M/c2WlV9VVwvBUZtvXb/oDja4Xhbhe/CI7OBrvd4kKWCBVL2jYqV6eqrcaVWgOmM7my2MrI3R9pUpseMmdkqimyt80yM9kfVL1qyvH+kFOxhrccXDrgHtwZLBaTPk8C8Tigh4n7BwkuHsf8shvT8hF/1a1/jHpGbNXP+ev/yJIkOX3OU8m1NCz1AdWL+ul55Vi0+Dm1PFee1Fqed3H/mAMAAAAAAAAAAAAAAAAAAAAAAAAAAAAAAAAAAAAAAAAAAAAAAAAAAAAAAAAAALgM/wFlnmW3wzYwC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1295400"/>
            <a:ext cx="320040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b="1" cap="small" spc="100" dirty="0" err="1" smtClean="0">
                <a:solidFill>
                  <a:srgbClr val="E46C0A"/>
                </a:solidFill>
                <a:latin typeface="Calibri" pitchFamily="34" charset="0"/>
                <a:ea typeface="Source Sans Pro" pitchFamily="34" charset="0"/>
                <a:cs typeface="Arial Black"/>
              </a:rPr>
              <a:t>Modemetric</a:t>
            </a:r>
            <a:endParaRPr lang="en-US" sz="4800" b="1" cap="small" spc="100" dirty="0">
              <a:solidFill>
                <a:srgbClr val="E46C0A"/>
              </a:solidFill>
              <a:latin typeface="Calibri" pitchFamily="34" charset="0"/>
              <a:ea typeface="Source Sans Pro" pitchFamily="34" charset="0"/>
              <a:cs typeface="Arial Black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p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2900" y="1676400"/>
            <a:ext cx="4991100" cy="4419600"/>
          </a:xfrm>
          <a:prstGeom prst="rect">
            <a:avLst/>
          </a:prstGeom>
        </p:spPr>
      </p:pic>
      <p:sp>
        <p:nvSpPr>
          <p:cNvPr id="211" name="Rectangle 1"/>
          <p:cNvSpPr txBox="1"/>
          <p:nvPr/>
        </p:nvSpPr>
        <p:spPr>
          <a:xfrm>
            <a:off x="457200" y="1003756"/>
            <a:ext cx="4191000" cy="4585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defRPr sz="4400" cap="small" spc="100">
                <a:solidFill>
                  <a:srgbClr val="E46C0A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4800" b="1" dirty="0" smtClean="0">
                <a:solidFill>
                  <a:srgbClr val="E46C0A"/>
                </a:solidFill>
                <a:latin typeface="Calibri" pitchFamily="34" charset="0"/>
                <a:ea typeface="Source Sans Pro" pitchFamily="34" charset="0"/>
                <a:cs typeface="Arial Black"/>
                <a:sym typeface="Arial Black"/>
              </a:rPr>
              <a:t>GPU</a:t>
            </a:r>
            <a:endParaRPr lang="en-US" sz="2800" b="1" dirty="0" smtClean="0">
              <a:solidFill>
                <a:srgbClr val="E46C0A"/>
              </a:solidFill>
              <a:latin typeface="Calibri" pitchFamily="34" charset="0"/>
              <a:ea typeface="Source Sans Pro" pitchFamily="34" charset="0"/>
              <a:cs typeface="Arial Black"/>
              <a:sym typeface="Arial Black"/>
            </a:endParaRPr>
          </a:p>
          <a:p>
            <a:pPr>
              <a:defRPr sz="4400" cap="small" spc="100">
                <a:solidFill>
                  <a:srgbClr val="E46C0A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endParaRPr sz="2400" dirty="0"/>
          </a:p>
          <a:p>
            <a:pPr>
              <a:buSzPct val="100000"/>
              <a:buFont typeface="Arial"/>
              <a:buChar char="•"/>
            </a:pPr>
            <a:r>
              <a:rPr sz="2400" dirty="0"/>
              <a:t>Compute-focused </a:t>
            </a:r>
            <a:r>
              <a:rPr sz="2400" dirty="0" smtClean="0"/>
              <a:t>GPUs</a:t>
            </a:r>
            <a:endParaRPr lang="en-US" sz="2400" dirty="0" smtClean="0"/>
          </a:p>
          <a:p>
            <a:pPr>
              <a:buSzPct val="100000"/>
              <a:buFont typeface="Arial"/>
              <a:buChar char="•"/>
            </a:pPr>
            <a:endParaRPr sz="2400" dirty="0"/>
          </a:p>
          <a:p>
            <a:pPr>
              <a:buSzPct val="100000"/>
              <a:buFont typeface="Arial"/>
              <a:buChar char="•"/>
            </a:pPr>
            <a:r>
              <a:rPr sz="2400" dirty="0"/>
              <a:t>Tesla K80 </a:t>
            </a:r>
            <a:r>
              <a:rPr sz="2400" dirty="0" smtClean="0"/>
              <a:t>Accelerators</a:t>
            </a:r>
            <a:endParaRPr lang="en-US" sz="2400" dirty="0" smtClean="0"/>
          </a:p>
          <a:p>
            <a:pPr>
              <a:buSzPct val="100000"/>
              <a:buFont typeface="Arial"/>
              <a:buChar char="•"/>
            </a:pPr>
            <a:endParaRPr sz="2400" dirty="0"/>
          </a:p>
          <a:p>
            <a:pPr>
              <a:buSzPct val="100000"/>
              <a:buFont typeface="Arial"/>
              <a:buChar char="•"/>
            </a:pPr>
            <a:r>
              <a:rPr sz="2400" dirty="0"/>
              <a:t>High Speed Computing </a:t>
            </a:r>
            <a:r>
              <a:rPr sz="2400" dirty="0" smtClean="0"/>
              <a:t>needs</a:t>
            </a:r>
            <a:endParaRPr lang="en-US" sz="2400" dirty="0" smtClean="0"/>
          </a:p>
          <a:p>
            <a:pPr>
              <a:buSzPct val="100000"/>
              <a:buFont typeface="Arial"/>
              <a:buChar char="•"/>
            </a:pPr>
            <a:endParaRPr sz="2400" dirty="0"/>
          </a:p>
          <a:p>
            <a:pPr>
              <a:buSzPct val="100000"/>
              <a:buFont typeface="Arial"/>
              <a:buChar char="•"/>
            </a:pPr>
            <a:r>
              <a:rPr sz="2400" dirty="0"/>
              <a:t>Rendering on </a:t>
            </a:r>
            <a:r>
              <a:rPr sz="2400" dirty="0" smtClean="0"/>
              <a:t>cloud</a:t>
            </a:r>
            <a:endParaRPr lang="en-US" sz="2400" dirty="0" smtClean="0"/>
          </a:p>
          <a:p>
            <a:pPr>
              <a:buSzPct val="100000"/>
              <a:buFont typeface="Arial"/>
              <a:buChar char="•"/>
            </a:pPr>
            <a:endParaRPr sz="2400" dirty="0"/>
          </a:p>
          <a:p>
            <a:pPr>
              <a:buSzPct val="100000"/>
              <a:buFont typeface="Arial"/>
              <a:buChar char="•"/>
            </a:pPr>
            <a:r>
              <a:rPr sz="2400" dirty="0"/>
              <a:t>Video Analytics and processing</a:t>
            </a:r>
          </a:p>
        </p:txBody>
      </p:sp>
      <p:pic>
        <p:nvPicPr>
          <p:cNvPr id="3" name="Picture 2" descr="185731-OY2OC5-G.jpg"/>
          <p:cNvPicPr>
            <a:picLocks noChangeAspect="1"/>
          </p:cNvPicPr>
          <p:nvPr/>
        </p:nvPicPr>
        <p:blipFill>
          <a:blip r:embed="rId3" cstate="print"/>
          <a:srcRect l="6667" t="45680" r="7967" b="32129"/>
          <a:stretch>
            <a:fillRect/>
          </a:stretch>
        </p:blipFill>
        <p:spPr>
          <a:xfrm>
            <a:off x="0" y="-228600"/>
            <a:ext cx="9144000" cy="1219200"/>
          </a:xfrm>
          <a:prstGeom prst="rect">
            <a:avLst/>
          </a:prstGeom>
        </p:spPr>
      </p:pic>
      <p:pic>
        <p:nvPicPr>
          <p:cNvPr id="4" name="Picture 3" descr="background.jpg"/>
          <p:cNvPicPr>
            <a:picLocks noChangeAspect="1"/>
          </p:cNvPicPr>
          <p:nvPr/>
        </p:nvPicPr>
        <p:blipFill>
          <a:blip r:embed="rId4" cstate="print"/>
          <a:srcRect b="75769"/>
          <a:stretch>
            <a:fillRect/>
          </a:stretch>
        </p:blipFill>
        <p:spPr>
          <a:xfrm>
            <a:off x="-304800" y="5562600"/>
            <a:ext cx="9448800" cy="1295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loud Management 2.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6000" cap="small" spc="100" dirty="0">
                <a:solidFill>
                  <a:srgbClr val="E46C0A"/>
                </a:solidFill>
                <a:ea typeface="Arial Black"/>
                <a:cs typeface="Arial Black"/>
                <a:sym typeface="Arial Black"/>
              </a:rPr>
              <a:t>Cloud Management 2.0</a:t>
            </a:r>
          </a:p>
        </p:txBody>
      </p:sp>
      <p:pic>
        <p:nvPicPr>
          <p:cNvPr id="4" name="Picture 3" descr="185731-OY2OC5-G.jpg"/>
          <p:cNvPicPr>
            <a:picLocks noChangeAspect="1"/>
          </p:cNvPicPr>
          <p:nvPr/>
        </p:nvPicPr>
        <p:blipFill>
          <a:blip r:embed="rId2" cstate="print"/>
          <a:srcRect l="6667" t="45680" r="7967" b="32129"/>
          <a:stretch>
            <a:fillRect/>
          </a:stretch>
        </p:blipFill>
        <p:spPr>
          <a:xfrm>
            <a:off x="0" y="-228600"/>
            <a:ext cx="9144000" cy="1219200"/>
          </a:xfrm>
          <a:prstGeom prst="rect">
            <a:avLst/>
          </a:prstGeom>
        </p:spPr>
      </p:pic>
      <p:pic>
        <p:nvPicPr>
          <p:cNvPr id="5" name="Picture 4" descr="background.jpg"/>
          <p:cNvPicPr>
            <a:picLocks noChangeAspect="1"/>
          </p:cNvPicPr>
          <p:nvPr/>
        </p:nvPicPr>
        <p:blipFill>
          <a:blip r:embed="rId3" cstate="print"/>
          <a:srcRect b="75769"/>
          <a:stretch>
            <a:fillRect/>
          </a:stretch>
        </p:blipFill>
        <p:spPr>
          <a:xfrm>
            <a:off x="-304800" y="5562600"/>
            <a:ext cx="9448800" cy="1295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chitecture-structure-city-urban-cityscape-downtown-595662-pxhere.com.jpg"/>
          <p:cNvPicPr>
            <a:picLocks noChangeAspect="1"/>
          </p:cNvPicPr>
          <p:nvPr/>
        </p:nvPicPr>
        <p:blipFill>
          <a:blip r:embed="rId2" cstate="print"/>
          <a:srcRect l="16854" t="5937" r="15731" b="1772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0" y="1722437"/>
            <a:ext cx="9144000" cy="5287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325" tIns="34325" rIns="34325" bIns="34325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Tahoma" pitchFamily="34" charset="0"/>
                <a:cs typeface="Tahoma" pitchFamily="34" charset="0"/>
                <a:sym typeface="Corbel"/>
              </a:rPr>
              <a:t>“Ultimately, the cloud is the latest example of creative destruction: creating wealth for those who exploit it; and leading to the demise of those that don’t.”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orbel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orbel"/>
              </a:rPr>
              <a:t>Joe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orbel"/>
              </a:rPr>
              <a:t>Weinman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Corbe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orbel"/>
              </a:rPr>
              <a:t>Author of 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orbel"/>
              </a:rPr>
              <a:t>Cloudonomics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orbel"/>
              </a:rPr>
              <a:t>: The Business Value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orbel"/>
              </a:rPr>
              <a:t>of Cloud Computing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Corbe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itle 6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82296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cap="small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6000" dirty="0">
                <a:solidFill>
                  <a:schemeClr val="accent6">
                    <a:lumMod val="75000"/>
                  </a:schemeClr>
                </a:solidFill>
              </a:rPr>
              <a:t>Thank You</a:t>
            </a:r>
          </a:p>
        </p:txBody>
      </p:sp>
      <p:pic>
        <p:nvPicPr>
          <p:cNvPr id="6" name="Picture 5" descr="background.jpg"/>
          <p:cNvPicPr>
            <a:picLocks noChangeAspect="1"/>
          </p:cNvPicPr>
          <p:nvPr/>
        </p:nvPicPr>
        <p:blipFill>
          <a:blip r:embed="rId2" cstate="print"/>
          <a:srcRect b="41560"/>
          <a:stretch>
            <a:fillRect/>
          </a:stretch>
        </p:blipFill>
        <p:spPr>
          <a:xfrm>
            <a:off x="-304800" y="4267200"/>
            <a:ext cx="9448800" cy="3124200"/>
          </a:xfrm>
          <a:prstGeom prst="rect">
            <a:avLst/>
          </a:prstGeom>
        </p:spPr>
      </p:pic>
      <p:pic>
        <p:nvPicPr>
          <p:cNvPr id="240" name="Picture 8" descr="Picture 8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352800" y="1676400"/>
            <a:ext cx="2286000" cy="23143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0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2514599"/>
            <a:ext cx="2971800" cy="19813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2438400"/>
            <a:ext cx="4648200" cy="33547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n-US" sz="2000" i="1" dirty="0" smtClean="0">
                <a:latin typeface="Calibri" pitchFamily="34" charset="0"/>
                <a:ea typeface="Source Sans Pro" pitchFamily="34" charset="0"/>
              </a:rPr>
              <a:t>“We set out to establish RapidCompute as a state of the art Cloud Computing option with the same basic features and attention to detail as leading cloud providers internationally. The goal was to establish a Pakistani service for Pakistani companies to use and take advantage of.”</a:t>
            </a:r>
          </a:p>
          <a:p>
            <a:pPr algn="just"/>
            <a:endParaRPr kumimoji="0" lang="en-US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libri" pitchFamily="34" charset="0"/>
              <a:sym typeface="Calibri"/>
            </a:endParaRPr>
          </a:p>
          <a:p>
            <a:pPr algn="just"/>
            <a:endParaRPr lang="en-US" dirty="0" smtClean="0">
              <a:latin typeface="Source Sans Pro" pitchFamily="34" charset="0"/>
              <a:ea typeface="Source Sans Pro" pitchFamily="34" charset="0"/>
            </a:endParaRPr>
          </a:p>
          <a:p>
            <a:pPr algn="just"/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ource Sans Pro" pitchFamily="34" charset="0"/>
                <a:ea typeface="Source Sans Pro" pitchFamily="34" charset="0"/>
                <a:sym typeface="Calibri"/>
              </a:rPr>
              <a:t>Zaeem Arsha</a:t>
            </a:r>
            <a:r>
              <a:rPr lang="en-US" dirty="0" smtClean="0">
                <a:latin typeface="Source Sans Pro" pitchFamily="34" charset="0"/>
                <a:ea typeface="Source Sans Pro" pitchFamily="34" charset="0"/>
              </a:rPr>
              <a:t>d</a:t>
            </a:r>
          </a:p>
          <a:p>
            <a:pPr algn="just"/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ource Sans Pro" pitchFamily="34" charset="0"/>
                <a:ea typeface="Source Sans Pro" pitchFamily="34" charset="0"/>
                <a:sym typeface="Calibri"/>
              </a:rPr>
              <a:t>Founder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ource Sans Pro" pitchFamily="34" charset="0"/>
                <a:ea typeface="Source Sans Pro" pitchFamily="34" charset="0"/>
                <a:sym typeface="Calibri"/>
              </a:rPr>
              <a:t> RapidCompute</a:t>
            </a:r>
            <a:endParaRPr kumimoji="0" lang="en-US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Source Sans Pro" pitchFamily="34" charset="0"/>
              <a:ea typeface="Source Sans Pro" pitchFamily="34" charset="0"/>
              <a:sym typeface="Calibri"/>
            </a:endParaRPr>
          </a:p>
        </p:txBody>
      </p:sp>
      <p:pic>
        <p:nvPicPr>
          <p:cNvPr id="8" name="Picture 7" descr="185731-OY2OC5-G.jpg"/>
          <p:cNvPicPr>
            <a:picLocks noChangeAspect="1"/>
          </p:cNvPicPr>
          <p:nvPr/>
        </p:nvPicPr>
        <p:blipFill>
          <a:blip r:embed="rId3" cstate="print"/>
          <a:srcRect l="6667" t="23490" r="7967" b="32129"/>
          <a:stretch>
            <a:fillRect/>
          </a:stretch>
        </p:blipFill>
        <p:spPr>
          <a:xfrm>
            <a:off x="0" y="-838200"/>
            <a:ext cx="9144000" cy="2438400"/>
          </a:xfrm>
          <a:prstGeom prst="rect">
            <a:avLst/>
          </a:prstGeom>
        </p:spPr>
      </p:pic>
      <p:pic>
        <p:nvPicPr>
          <p:cNvPr id="9" name="Picture 8" descr="RapidCompute logo (white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3678" y="152400"/>
            <a:ext cx="2896644" cy="685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85731-OY2OC5-G.jpg"/>
          <p:cNvPicPr>
            <a:picLocks noChangeAspect="1"/>
          </p:cNvPicPr>
          <p:nvPr/>
        </p:nvPicPr>
        <p:blipFill>
          <a:blip r:embed="rId2" cstate="print"/>
          <a:srcRect l="6667" t="49841" r="7967" b="32129"/>
          <a:stretch>
            <a:fillRect/>
          </a:stretch>
        </p:blipFill>
        <p:spPr>
          <a:xfrm>
            <a:off x="0" y="0"/>
            <a:ext cx="9144000" cy="990600"/>
          </a:xfrm>
          <a:prstGeom prst="rect">
            <a:avLst/>
          </a:prstGeom>
        </p:spPr>
      </p:pic>
      <p:pic>
        <p:nvPicPr>
          <p:cNvPr id="6" name="Picture 5" descr="background.jpg"/>
          <p:cNvPicPr>
            <a:picLocks noChangeAspect="1"/>
          </p:cNvPicPr>
          <p:nvPr/>
        </p:nvPicPr>
        <p:blipFill>
          <a:blip r:embed="rId3" cstate="print"/>
          <a:srcRect b="75769"/>
          <a:stretch>
            <a:fillRect/>
          </a:stretch>
        </p:blipFill>
        <p:spPr>
          <a:xfrm>
            <a:off x="-304800" y="5562600"/>
            <a:ext cx="9448800" cy="1295400"/>
          </a:xfrm>
          <a:prstGeom prst="rect">
            <a:avLst/>
          </a:prstGeom>
        </p:spPr>
      </p:pic>
      <p:sp>
        <p:nvSpPr>
          <p:cNvPr id="137" name="Title 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E46C0A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sz="4800" b="1" dirty="0">
                <a:latin typeface="+mn-lt"/>
                <a:ea typeface="Source Sans Pro" pitchFamily="34" charset="0"/>
              </a:rPr>
              <a:t>Our Legacy</a:t>
            </a:r>
          </a:p>
        </p:txBody>
      </p:sp>
      <p:sp>
        <p:nvSpPr>
          <p:cNvPr id="13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rPr sz="2800" dirty="0">
                <a:latin typeface="Calibri" pitchFamily="34" charset="0"/>
              </a:rPr>
              <a:t>First and the largest cloud service provider in the country</a:t>
            </a:r>
          </a:p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endParaRPr sz="2800" dirty="0">
              <a:latin typeface="Calibri" pitchFamily="34" charset="0"/>
            </a:endParaRPr>
          </a:p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rPr sz="2800" dirty="0">
                <a:latin typeface="Calibri" pitchFamily="34" charset="0"/>
              </a:rPr>
              <a:t>6 years in service</a:t>
            </a:r>
          </a:p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endParaRPr sz="2800" dirty="0">
              <a:latin typeface="Calibri" pitchFamily="34" charset="0"/>
            </a:endParaRPr>
          </a:p>
          <a:p>
            <a:pPr>
              <a:defRPr b="1">
                <a:latin typeface="Tahoma"/>
                <a:ea typeface="Tahoma"/>
                <a:cs typeface="Tahoma"/>
                <a:sym typeface="Tahoma"/>
              </a:defRPr>
            </a:pPr>
            <a:r>
              <a:rPr sz="2800" dirty="0">
                <a:latin typeface="Calibri" pitchFamily="34" charset="0"/>
              </a:rPr>
              <a:t>100%</a:t>
            </a:r>
            <a:r>
              <a:rPr sz="2800" b="0" dirty="0">
                <a:latin typeface="Calibri" pitchFamily="34" charset="0"/>
              </a:rPr>
              <a:t> locally owned and operated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85731-OY2OC5-G.jpg"/>
          <p:cNvPicPr>
            <a:picLocks noChangeAspect="1"/>
          </p:cNvPicPr>
          <p:nvPr/>
        </p:nvPicPr>
        <p:blipFill>
          <a:blip r:embed="rId2" cstate="print"/>
          <a:srcRect l="6667" t="45680" r="7967" b="32129"/>
          <a:stretch>
            <a:fillRect/>
          </a:stretch>
        </p:blipFill>
        <p:spPr>
          <a:xfrm>
            <a:off x="0" y="-228600"/>
            <a:ext cx="9144000" cy="1219200"/>
          </a:xfrm>
          <a:prstGeom prst="rect">
            <a:avLst/>
          </a:prstGeom>
        </p:spPr>
      </p:pic>
      <p:sp>
        <p:nvSpPr>
          <p:cNvPr id="142" name="Title 1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E46C0A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sz="4800" b="1" dirty="0">
                <a:latin typeface="+mn-lt"/>
                <a:ea typeface="Source Sans Pro" pitchFamily="34" charset="0"/>
              </a:rPr>
              <a:t>Our Legacy</a:t>
            </a:r>
          </a:p>
        </p:txBody>
      </p:sp>
      <p:sp>
        <p:nvSpPr>
          <p:cNvPr id="14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533400" y="17526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rPr sz="2800" dirty="0">
                <a:latin typeface="Calibri" pitchFamily="34" charset="0"/>
                <a:ea typeface="Tahoma"/>
                <a:cs typeface="Tahoma"/>
                <a:sym typeface="Tahoma"/>
              </a:rPr>
              <a:t>4 x cloud enabled </a:t>
            </a:r>
            <a:r>
              <a:rPr sz="2800" dirty="0" err="1" smtClean="0">
                <a:latin typeface="Calibri" pitchFamily="34" charset="0"/>
                <a:ea typeface="Tahoma"/>
                <a:cs typeface="Tahoma"/>
                <a:sym typeface="Tahoma"/>
              </a:rPr>
              <a:t>Data</a:t>
            </a:r>
            <a:r>
              <a:rPr lang="en-US" sz="2800" dirty="0" err="1" smtClean="0">
                <a:latin typeface="Calibri" pitchFamily="34" charset="0"/>
                <a:ea typeface="Tahoma"/>
                <a:cs typeface="Tahoma"/>
                <a:sym typeface="Tahoma"/>
              </a:rPr>
              <a:t>C</a:t>
            </a:r>
            <a:r>
              <a:rPr sz="2800" dirty="0" err="1" smtClean="0">
                <a:latin typeface="Calibri" pitchFamily="34" charset="0"/>
                <a:ea typeface="Tahoma"/>
                <a:cs typeface="Tahoma"/>
                <a:sym typeface="Tahoma"/>
              </a:rPr>
              <a:t>entres</a:t>
            </a:r>
            <a:r>
              <a:rPr sz="2800" dirty="0" smtClean="0">
                <a:latin typeface="Calibri" pitchFamily="34" charset="0"/>
                <a:ea typeface="Tahoma"/>
                <a:cs typeface="Tahoma"/>
                <a:sym typeface="Tahoma"/>
              </a:rPr>
              <a:t> </a:t>
            </a:r>
            <a:r>
              <a:rPr sz="2800" dirty="0">
                <a:latin typeface="Calibri" pitchFamily="34" charset="0"/>
                <a:ea typeface="Tahoma"/>
                <a:cs typeface="Tahoma"/>
                <a:sym typeface="Tahoma"/>
              </a:rPr>
              <a:t>in 2 geographies 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800">
                <a:latin typeface="Tahoma"/>
                <a:ea typeface="Tahoma"/>
                <a:cs typeface="Tahoma"/>
                <a:sym typeface="Tahoma"/>
              </a:defRPr>
            </a:pPr>
            <a:endParaRPr sz="2800" dirty="0">
              <a:latin typeface="Calibri" pitchFamily="34" charset="0"/>
              <a:ea typeface="Tahoma"/>
              <a:cs typeface="Tahoma"/>
              <a:sym typeface="Tahoma"/>
            </a:endParaRPr>
          </a:p>
          <a:p>
            <a:pPr>
              <a:lnSpc>
                <a:spcPct val="90000"/>
              </a:lnSpc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rPr sz="2800" dirty="0">
                <a:latin typeface="Calibri" pitchFamily="34" charset="0"/>
                <a:ea typeface="Tahoma"/>
                <a:cs typeface="Tahoma"/>
                <a:sym typeface="Tahoma"/>
              </a:rPr>
              <a:t>Serving more than 500 customers today, across all industries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800">
                <a:latin typeface="Tahoma"/>
                <a:ea typeface="Tahoma"/>
                <a:cs typeface="Tahoma"/>
                <a:sym typeface="Tahoma"/>
              </a:defRPr>
            </a:pPr>
            <a:endParaRPr sz="2800" dirty="0">
              <a:latin typeface="Calibri" pitchFamily="34" charset="0"/>
              <a:ea typeface="Tahoma"/>
              <a:cs typeface="Tahoma"/>
              <a:sym typeface="Tahoma"/>
            </a:endParaRPr>
          </a:p>
          <a:p>
            <a:pPr>
              <a:lnSpc>
                <a:spcPct val="90000"/>
              </a:lnSpc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rPr sz="2800" dirty="0">
                <a:latin typeface="Calibri" pitchFamily="34" charset="0"/>
                <a:ea typeface="Tahoma"/>
                <a:cs typeface="Tahoma"/>
                <a:sym typeface="Tahoma"/>
              </a:rPr>
              <a:t>More than 5000 VMs active on our infrastructure 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800">
                <a:latin typeface="Tahoma"/>
                <a:ea typeface="Tahoma"/>
                <a:cs typeface="Tahoma"/>
                <a:sym typeface="Tahoma"/>
              </a:defRPr>
            </a:pPr>
            <a:endParaRPr sz="2800" dirty="0">
              <a:latin typeface="Calibri" pitchFamily="34" charset="0"/>
              <a:ea typeface="Tahoma"/>
              <a:cs typeface="Tahoma"/>
              <a:sym typeface="Tahoma"/>
            </a:endParaRPr>
          </a:p>
          <a:p>
            <a:pPr>
              <a:lnSpc>
                <a:spcPct val="90000"/>
              </a:lnSpc>
              <a:defRPr b="1">
                <a:latin typeface="Tahoma"/>
                <a:ea typeface="Tahoma"/>
                <a:cs typeface="Tahoma"/>
                <a:sym typeface="Tahoma"/>
              </a:defRPr>
            </a:pPr>
            <a:r>
              <a:rPr sz="2800" dirty="0">
                <a:latin typeface="Calibri" pitchFamily="34" charset="0"/>
                <a:ea typeface="Tahoma"/>
                <a:cs typeface="Tahoma"/>
                <a:sym typeface="Tahoma"/>
              </a:rPr>
              <a:t>4 PB of storage in use by our customers</a:t>
            </a:r>
          </a:p>
        </p:txBody>
      </p:sp>
      <p:pic>
        <p:nvPicPr>
          <p:cNvPr id="144" name="Picture 4" descr="Picture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162800" y="6400801"/>
            <a:ext cx="1828800" cy="432982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extBox 6"/>
          <p:cNvSpPr txBox="1"/>
          <p:nvPr/>
        </p:nvSpPr>
        <p:spPr>
          <a:xfrm>
            <a:off x="0" y="6400799"/>
            <a:ext cx="5410200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Defining Mission Critical </a:t>
            </a:r>
          </a:p>
        </p:txBody>
      </p:sp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4" cstate="print"/>
          <a:srcRect b="75769"/>
          <a:stretch>
            <a:fillRect/>
          </a:stretch>
        </p:blipFill>
        <p:spPr>
          <a:xfrm>
            <a:off x="-304800" y="5562600"/>
            <a:ext cx="9448800" cy="1295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1426" y="0"/>
            <a:ext cx="100254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85731-OY2OC5-G.jpg"/>
          <p:cNvPicPr>
            <a:picLocks noChangeAspect="1"/>
          </p:cNvPicPr>
          <p:nvPr/>
        </p:nvPicPr>
        <p:blipFill>
          <a:blip r:embed="rId2" cstate="print"/>
          <a:srcRect l="6667" t="45680" r="7967" b="32129"/>
          <a:stretch>
            <a:fillRect/>
          </a:stretch>
        </p:blipFill>
        <p:spPr>
          <a:xfrm>
            <a:off x="0" y="-228600"/>
            <a:ext cx="9144000" cy="1219200"/>
          </a:xfrm>
          <a:prstGeom prst="rect">
            <a:avLst/>
          </a:prstGeom>
        </p:spPr>
      </p:pic>
      <p:sp>
        <p:nvSpPr>
          <p:cNvPr id="160" name="Title 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E46C0A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sz="4800" b="1" dirty="0">
                <a:latin typeface="+mn-lt"/>
                <a:ea typeface="Source Sans Pro" pitchFamily="34" charset="0"/>
              </a:rPr>
              <a:t>RapidCompute Today</a:t>
            </a:r>
          </a:p>
        </p:txBody>
      </p:sp>
      <p:sp>
        <p:nvSpPr>
          <p:cNvPr id="16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533400" y="157003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defRPr sz="2500">
                <a:latin typeface="Tahoma"/>
                <a:ea typeface="Tahoma"/>
                <a:cs typeface="Tahoma"/>
                <a:sym typeface="Tahoma"/>
              </a:defRPr>
            </a:pPr>
            <a:r>
              <a:rPr sz="2400" dirty="0">
                <a:latin typeface="Calibri" pitchFamily="34" charset="0"/>
                <a:ea typeface="Tahoma"/>
                <a:cs typeface="Tahoma"/>
                <a:sym typeface="Tahoma"/>
              </a:rPr>
              <a:t>All flash storage architecture available to all customers for high IOPS</a:t>
            </a:r>
          </a:p>
          <a:p>
            <a:pPr>
              <a:spcBef>
                <a:spcPts val="600"/>
              </a:spcBef>
              <a:defRPr sz="2800">
                <a:latin typeface="Tahoma"/>
                <a:ea typeface="Tahoma"/>
                <a:cs typeface="Tahoma"/>
                <a:sym typeface="Tahoma"/>
              </a:defRPr>
            </a:pPr>
            <a:endParaRPr sz="2400" dirty="0">
              <a:latin typeface="Calibri" pitchFamily="34" charset="0"/>
              <a:ea typeface="Tahoma"/>
              <a:cs typeface="Tahoma"/>
              <a:sym typeface="Tahoma"/>
            </a:endParaRPr>
          </a:p>
          <a:p>
            <a:pPr marL="342900" indent="-342900">
              <a:spcBef>
                <a:spcPts val="600"/>
              </a:spcBef>
              <a:defRPr sz="2500">
                <a:latin typeface="Tahoma"/>
                <a:ea typeface="Tahoma"/>
                <a:cs typeface="Tahoma"/>
                <a:sym typeface="Tahoma"/>
              </a:defRPr>
            </a:pPr>
            <a:r>
              <a:rPr sz="2400" dirty="0">
                <a:latin typeface="Calibri" pitchFamily="34" charset="0"/>
                <a:ea typeface="Tahoma"/>
                <a:cs typeface="Tahoma"/>
                <a:sym typeface="Tahoma"/>
              </a:rPr>
              <a:t>Accounts for almost 30% of all deployments</a:t>
            </a:r>
          </a:p>
          <a:p>
            <a:pPr>
              <a:spcBef>
                <a:spcPts val="600"/>
              </a:spcBef>
              <a:defRPr sz="2800">
                <a:latin typeface="Tahoma"/>
                <a:ea typeface="Tahoma"/>
                <a:cs typeface="Tahoma"/>
                <a:sym typeface="Tahoma"/>
              </a:defRPr>
            </a:pPr>
            <a:endParaRPr sz="2400" dirty="0">
              <a:latin typeface="Calibri" pitchFamily="34" charset="0"/>
              <a:ea typeface="Tahoma"/>
              <a:cs typeface="Tahoma"/>
              <a:sym typeface="Tahoma"/>
            </a:endParaRPr>
          </a:p>
          <a:p>
            <a:pPr marL="342900" indent="-342900">
              <a:spcBef>
                <a:spcPts val="600"/>
              </a:spcBef>
              <a:defRPr sz="2500">
                <a:latin typeface="Tahoma"/>
                <a:ea typeface="Tahoma"/>
                <a:cs typeface="Tahoma"/>
                <a:sym typeface="Tahoma"/>
              </a:defRPr>
            </a:pPr>
            <a:r>
              <a:rPr sz="2400" dirty="0">
                <a:latin typeface="Calibri" pitchFamily="34" charset="0"/>
                <a:ea typeface="Tahoma"/>
                <a:cs typeface="Tahoma"/>
                <a:sym typeface="Tahoma"/>
              </a:rPr>
              <a:t>SDN switching for 10/40 Gig network</a:t>
            </a:r>
          </a:p>
          <a:p>
            <a:pPr>
              <a:spcBef>
                <a:spcPts val="600"/>
              </a:spcBef>
              <a:defRPr sz="2800">
                <a:latin typeface="Tahoma"/>
                <a:ea typeface="Tahoma"/>
                <a:cs typeface="Tahoma"/>
                <a:sym typeface="Tahoma"/>
              </a:defRPr>
            </a:pPr>
            <a:endParaRPr sz="2400" dirty="0">
              <a:latin typeface="Calibri" pitchFamily="34" charset="0"/>
              <a:ea typeface="Tahoma"/>
              <a:cs typeface="Tahoma"/>
              <a:sym typeface="Tahoma"/>
            </a:endParaRPr>
          </a:p>
          <a:p>
            <a:pPr marL="342900" indent="-342900">
              <a:spcBef>
                <a:spcPts val="600"/>
              </a:spcBef>
              <a:defRPr sz="2500">
                <a:latin typeface="Tahoma"/>
                <a:ea typeface="Tahoma"/>
                <a:cs typeface="Tahoma"/>
                <a:sym typeface="Tahoma"/>
              </a:defRPr>
            </a:pPr>
            <a:r>
              <a:rPr sz="2400" dirty="0">
                <a:latin typeface="Calibri" pitchFamily="34" charset="0"/>
                <a:ea typeface="Tahoma"/>
                <a:cs typeface="Tahoma"/>
                <a:sym typeface="Tahoma"/>
              </a:rPr>
              <a:t>Partnership with Dell, </a:t>
            </a:r>
            <a:r>
              <a:rPr sz="2400" dirty="0" smtClean="0">
                <a:latin typeface="Calibri" pitchFamily="34" charset="0"/>
                <a:ea typeface="Tahoma"/>
                <a:cs typeface="Tahoma"/>
                <a:sym typeface="Tahoma"/>
              </a:rPr>
              <a:t>Huawei </a:t>
            </a:r>
            <a:r>
              <a:rPr sz="2400" dirty="0">
                <a:latin typeface="Calibri" pitchFamily="34" charset="0"/>
                <a:ea typeface="Tahoma"/>
                <a:cs typeface="Tahoma"/>
                <a:sym typeface="Tahoma"/>
              </a:rPr>
              <a:t>and </a:t>
            </a:r>
            <a:r>
              <a:rPr sz="2400" dirty="0" err="1">
                <a:latin typeface="Calibri" pitchFamily="34" charset="0"/>
                <a:ea typeface="Tahoma"/>
                <a:cs typeface="Tahoma"/>
                <a:sym typeface="Tahoma"/>
              </a:rPr>
              <a:t>SuperMicro</a:t>
            </a:r>
            <a:r>
              <a:rPr sz="2400" dirty="0">
                <a:latin typeface="Calibri" pitchFamily="34" charset="0"/>
                <a:ea typeface="Tahoma"/>
                <a:cs typeface="Tahoma"/>
                <a:sym typeface="Tahoma"/>
              </a:rPr>
              <a:t> for cutting edge infrastructure expansion and support</a:t>
            </a:r>
          </a:p>
        </p:txBody>
      </p:sp>
      <p:pic>
        <p:nvPicPr>
          <p:cNvPr id="5" name="Picture 4" descr="background.jpg"/>
          <p:cNvPicPr>
            <a:picLocks noChangeAspect="1"/>
          </p:cNvPicPr>
          <p:nvPr/>
        </p:nvPicPr>
        <p:blipFill>
          <a:blip r:embed="rId3" cstate="print"/>
          <a:srcRect b="75769"/>
          <a:stretch>
            <a:fillRect/>
          </a:stretch>
        </p:blipFill>
        <p:spPr>
          <a:xfrm>
            <a:off x="-304800" y="5562600"/>
            <a:ext cx="9448800" cy="1295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85731-OY2OC5-G.jpg"/>
          <p:cNvPicPr>
            <a:picLocks noChangeAspect="1"/>
          </p:cNvPicPr>
          <p:nvPr/>
        </p:nvPicPr>
        <p:blipFill>
          <a:blip r:embed="rId2" cstate="print"/>
          <a:srcRect l="6667" t="45680" r="7967" b="32129"/>
          <a:stretch>
            <a:fillRect/>
          </a:stretch>
        </p:blipFill>
        <p:spPr>
          <a:xfrm>
            <a:off x="0" y="0"/>
            <a:ext cx="9144000" cy="1219200"/>
          </a:xfrm>
          <a:prstGeom prst="rect">
            <a:avLst/>
          </a:prstGeom>
        </p:spPr>
      </p:pic>
      <p:sp>
        <p:nvSpPr>
          <p:cNvPr id="163" name="Title 1"/>
          <p:cNvSpPr txBox="1">
            <a:spLocks noGrp="1"/>
          </p:cNvSpPr>
          <p:nvPr>
            <p:ph type="title"/>
          </p:nvPr>
        </p:nvSpPr>
        <p:spPr>
          <a:xfrm>
            <a:off x="609600" y="1066800"/>
            <a:ext cx="8229600" cy="1143001"/>
          </a:xfrm>
          <a:prstGeom prst="rect">
            <a:avLst/>
          </a:prstGeom>
        </p:spPr>
        <p:txBody>
          <a:bodyPr>
            <a:noAutofit/>
          </a:bodyPr>
          <a:lstStyle>
            <a:lvl1pPr defTabSz="777240">
              <a:defRPr sz="3300">
                <a:solidFill>
                  <a:srgbClr val="E46C0A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defTabSz="914400"/>
            <a:r>
              <a:rPr sz="4000" b="1" dirty="0">
                <a:latin typeface="+mn-lt"/>
                <a:ea typeface="Source Sans Pro" pitchFamily="34" charset="0"/>
              </a:rPr>
              <a:t>Hosting Mission Critical Workloads</a:t>
            </a:r>
          </a:p>
        </p:txBody>
      </p:sp>
      <p:sp>
        <p:nvSpPr>
          <p:cNvPr id="16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2332035"/>
            <a:ext cx="8229600" cy="452596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rPr sz="2400" dirty="0">
                <a:latin typeface="Calibri" pitchFamily="34" charset="0"/>
                <a:ea typeface="Tahoma"/>
                <a:cs typeface="Tahoma"/>
                <a:sym typeface="Tahoma"/>
              </a:rPr>
              <a:t>Hosting of real time maps and navigation</a:t>
            </a:r>
          </a:p>
          <a:p>
            <a:pPr>
              <a:spcBef>
                <a:spcPts val="600"/>
              </a:spcBef>
              <a:defRPr sz="2800">
                <a:latin typeface="Tahoma"/>
                <a:ea typeface="Tahoma"/>
                <a:cs typeface="Tahoma"/>
                <a:sym typeface="Tahoma"/>
              </a:defRPr>
            </a:pPr>
            <a:endParaRPr sz="2400" dirty="0">
              <a:latin typeface="Calibri" pitchFamily="34" charset="0"/>
              <a:ea typeface="Tahoma"/>
              <a:cs typeface="Tahoma"/>
              <a:sym typeface="Tahoma"/>
            </a:endParaRPr>
          </a:p>
          <a:p>
            <a:pPr>
              <a:spcBef>
                <a:spcPts val="600"/>
              </a:spcBef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rPr sz="2400" dirty="0">
                <a:latin typeface="Calibri" pitchFamily="34" charset="0"/>
                <a:ea typeface="Tahoma"/>
                <a:cs typeface="Tahoma"/>
                <a:sym typeface="Tahoma"/>
              </a:rPr>
              <a:t>Real time delivery, statistics and routing for one of the top courier companies</a:t>
            </a:r>
          </a:p>
          <a:p>
            <a:pPr>
              <a:spcBef>
                <a:spcPts val="600"/>
              </a:spcBef>
              <a:defRPr sz="2800">
                <a:latin typeface="Tahoma"/>
                <a:ea typeface="Tahoma"/>
                <a:cs typeface="Tahoma"/>
                <a:sym typeface="Tahoma"/>
              </a:defRPr>
            </a:pPr>
            <a:endParaRPr sz="2400" dirty="0">
              <a:latin typeface="Calibri" pitchFamily="34" charset="0"/>
              <a:ea typeface="Tahoma"/>
              <a:cs typeface="Tahoma"/>
              <a:sym typeface="Tahoma"/>
            </a:endParaRPr>
          </a:p>
          <a:p>
            <a:pPr>
              <a:spcBef>
                <a:spcPts val="600"/>
              </a:spcBef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rPr sz="2400" dirty="0">
                <a:latin typeface="Calibri" pitchFamily="34" charset="0"/>
                <a:ea typeface="Tahoma"/>
                <a:cs typeface="Tahoma"/>
                <a:sym typeface="Tahoma"/>
              </a:rPr>
              <a:t>Production hosting of SAP, Microsoft Dynamics and large ERPs for some of the largest FMCGs </a:t>
            </a:r>
          </a:p>
        </p:txBody>
      </p:sp>
      <p:pic>
        <p:nvPicPr>
          <p:cNvPr id="5" name="Picture 4" descr="background.jpg"/>
          <p:cNvPicPr>
            <a:picLocks noChangeAspect="1"/>
          </p:cNvPicPr>
          <p:nvPr/>
        </p:nvPicPr>
        <p:blipFill>
          <a:blip r:embed="rId3" cstate="print"/>
          <a:srcRect b="75769"/>
          <a:stretch>
            <a:fillRect/>
          </a:stretch>
        </p:blipFill>
        <p:spPr>
          <a:xfrm>
            <a:off x="-304800" y="5562600"/>
            <a:ext cx="9448800" cy="1295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85731-OY2OC5-G.jpg"/>
          <p:cNvPicPr>
            <a:picLocks noChangeAspect="1"/>
          </p:cNvPicPr>
          <p:nvPr/>
        </p:nvPicPr>
        <p:blipFill>
          <a:blip r:embed="rId2" cstate="print"/>
          <a:srcRect l="6667" t="45680" r="7967" b="32129"/>
          <a:stretch>
            <a:fillRect/>
          </a:stretch>
        </p:blipFill>
        <p:spPr>
          <a:xfrm>
            <a:off x="0" y="-228600"/>
            <a:ext cx="9144000" cy="1219200"/>
          </a:xfrm>
          <a:prstGeom prst="rect">
            <a:avLst/>
          </a:prstGeom>
        </p:spPr>
      </p:pic>
      <p:sp>
        <p:nvSpPr>
          <p:cNvPr id="166" name="Footer Placeholder 3"/>
          <p:cNvSpPr txBox="1"/>
          <p:nvPr/>
        </p:nvSpPr>
        <p:spPr>
          <a:xfrm>
            <a:off x="107503" y="6568203"/>
            <a:ext cx="2160243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Confidential – Do Not Share</a:t>
            </a:r>
          </a:p>
        </p:txBody>
      </p:sp>
      <p:sp>
        <p:nvSpPr>
          <p:cNvPr id="167" name="Title 1"/>
          <p:cNvSpPr txBox="1">
            <a:spLocks noGrp="1"/>
          </p:cNvSpPr>
          <p:nvPr>
            <p:ph type="title"/>
          </p:nvPr>
        </p:nvSpPr>
        <p:spPr>
          <a:xfrm>
            <a:off x="533400" y="609600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E46C0A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sz="4800" b="1" dirty="0">
                <a:latin typeface="+mn-lt"/>
                <a:ea typeface="Source Sans Pro" pitchFamily="34" charset="0"/>
              </a:rPr>
              <a:t>The RapidCompute way</a:t>
            </a:r>
          </a:p>
        </p:txBody>
      </p:sp>
      <p:sp>
        <p:nvSpPr>
          <p:cNvPr id="16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874835"/>
            <a:ext cx="8229600" cy="452596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rPr sz="2400" dirty="0">
                <a:latin typeface="Calibri" pitchFamily="34" charset="0"/>
                <a:ea typeface="Tahoma"/>
                <a:cs typeface="Tahoma"/>
                <a:sym typeface="Tahoma"/>
              </a:rPr>
              <a:t>Offers all </a:t>
            </a:r>
            <a:r>
              <a:rPr sz="2400" dirty="0" smtClean="0">
                <a:latin typeface="Calibri" pitchFamily="34" charset="0"/>
                <a:ea typeface="Tahoma"/>
                <a:cs typeface="Tahoma"/>
                <a:sym typeface="Tahoma"/>
              </a:rPr>
              <a:t>flavors </a:t>
            </a:r>
            <a:r>
              <a:rPr sz="2400" dirty="0">
                <a:latin typeface="Calibri" pitchFamily="34" charset="0"/>
                <a:ea typeface="Tahoma"/>
                <a:cs typeface="Tahoma"/>
                <a:sym typeface="Tahoma"/>
              </a:rPr>
              <a:t>of billing key to the cloud </a:t>
            </a:r>
            <a:r>
              <a:rPr sz="2400" dirty="0" smtClean="0">
                <a:latin typeface="Calibri" pitchFamily="34" charset="0"/>
                <a:ea typeface="Tahoma"/>
                <a:cs typeface="Tahoma"/>
                <a:sym typeface="Tahoma"/>
              </a:rPr>
              <a:t>experience</a:t>
            </a:r>
            <a:r>
              <a:rPr lang="en-US" sz="2400" dirty="0" smtClean="0">
                <a:latin typeface="Calibri" pitchFamily="34" charset="0"/>
                <a:ea typeface="Tahoma"/>
                <a:cs typeface="Tahoma"/>
                <a:sym typeface="Tahoma"/>
              </a:rPr>
              <a:t> </a:t>
            </a:r>
            <a:r>
              <a:rPr sz="2400" dirty="0" smtClean="0">
                <a:latin typeface="Calibri" pitchFamily="34" charset="0"/>
                <a:ea typeface="Tahoma"/>
                <a:cs typeface="Tahoma"/>
                <a:sym typeface="Tahoma"/>
              </a:rPr>
              <a:t>(</a:t>
            </a:r>
            <a:r>
              <a:rPr sz="2400" dirty="0">
                <a:latin typeface="Calibri" pitchFamily="34" charset="0"/>
                <a:ea typeface="Tahoma"/>
                <a:cs typeface="Tahoma"/>
                <a:sym typeface="Tahoma"/>
              </a:rPr>
              <a:t>hourly </a:t>
            </a:r>
            <a:r>
              <a:rPr lang="en-US" sz="2400" dirty="0" smtClean="0">
                <a:latin typeface="Calibri" pitchFamily="34" charset="0"/>
                <a:ea typeface="Tahoma"/>
                <a:cs typeface="Tahoma"/>
                <a:sym typeface="Tahoma"/>
              </a:rPr>
              <a:t>&amp; </a:t>
            </a:r>
            <a:r>
              <a:rPr sz="2400" dirty="0" smtClean="0">
                <a:latin typeface="Calibri" pitchFamily="34" charset="0"/>
                <a:ea typeface="Tahoma"/>
                <a:cs typeface="Tahoma"/>
                <a:sym typeface="Tahoma"/>
              </a:rPr>
              <a:t>monthly</a:t>
            </a:r>
            <a:r>
              <a:rPr sz="2400" dirty="0">
                <a:latin typeface="Calibri" pitchFamily="34" charset="0"/>
                <a:ea typeface="Tahoma"/>
                <a:cs typeface="Tahoma"/>
                <a:sym typeface="Tahoma"/>
              </a:rPr>
              <a:t>)</a:t>
            </a:r>
          </a:p>
          <a:p>
            <a:pPr>
              <a:spcBef>
                <a:spcPts val="600"/>
              </a:spcBef>
              <a:defRPr sz="2800">
                <a:latin typeface="Tahoma"/>
                <a:ea typeface="Tahoma"/>
                <a:cs typeface="Tahoma"/>
                <a:sym typeface="Tahoma"/>
              </a:defRPr>
            </a:pPr>
            <a:endParaRPr sz="2400" dirty="0">
              <a:latin typeface="Calibri" pitchFamily="34" charset="0"/>
              <a:ea typeface="Tahoma"/>
              <a:cs typeface="Tahoma"/>
              <a:sym typeface="Tahoma"/>
            </a:endParaRPr>
          </a:p>
          <a:p>
            <a:pPr>
              <a:spcBef>
                <a:spcPts val="600"/>
              </a:spcBef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rPr sz="2400" dirty="0">
                <a:latin typeface="Calibri" pitchFamily="34" charset="0"/>
                <a:ea typeface="Tahoma"/>
                <a:cs typeface="Tahoma"/>
                <a:sym typeface="Tahoma"/>
              </a:rPr>
              <a:t>Self-service user portal</a:t>
            </a:r>
          </a:p>
          <a:p>
            <a:pPr>
              <a:spcBef>
                <a:spcPts val="600"/>
              </a:spcBef>
              <a:defRPr sz="2800">
                <a:latin typeface="Tahoma"/>
                <a:ea typeface="Tahoma"/>
                <a:cs typeface="Tahoma"/>
                <a:sym typeface="Tahoma"/>
              </a:defRPr>
            </a:pPr>
            <a:endParaRPr sz="2400" dirty="0">
              <a:latin typeface="Calibri" pitchFamily="34" charset="0"/>
              <a:ea typeface="Tahoma"/>
              <a:cs typeface="Tahoma"/>
              <a:sym typeface="Tahoma"/>
            </a:endParaRPr>
          </a:p>
          <a:p>
            <a:pPr>
              <a:spcBef>
                <a:spcPts val="600"/>
              </a:spcBef>
              <a:defRPr sz="2800">
                <a:latin typeface="Tahoma"/>
                <a:ea typeface="Tahoma"/>
                <a:cs typeface="Tahoma"/>
                <a:sym typeface="Tahoma"/>
              </a:defRPr>
            </a:pPr>
            <a:r>
              <a:rPr sz="2400" dirty="0">
                <a:latin typeface="Calibri" pitchFamily="34" charset="0"/>
                <a:ea typeface="Tahoma"/>
                <a:cs typeface="Tahoma"/>
                <a:sym typeface="Tahoma"/>
              </a:rPr>
              <a:t>Manageability and reporting of every activity in your hands and on your fingertips</a:t>
            </a:r>
          </a:p>
        </p:txBody>
      </p:sp>
      <p:pic>
        <p:nvPicPr>
          <p:cNvPr id="6" name="Picture 5" descr="background.jpg"/>
          <p:cNvPicPr>
            <a:picLocks noChangeAspect="1"/>
          </p:cNvPicPr>
          <p:nvPr/>
        </p:nvPicPr>
        <p:blipFill>
          <a:blip r:embed="rId3" cstate="print"/>
          <a:srcRect b="75769"/>
          <a:stretch>
            <a:fillRect/>
          </a:stretch>
        </p:blipFill>
        <p:spPr>
          <a:xfrm>
            <a:off x="-304800" y="5562600"/>
            <a:ext cx="9448800" cy="1295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739</Words>
  <Application>Microsoft Office PowerPoint</Application>
  <PresentationFormat>On-screen Show (4:3)</PresentationFormat>
  <Paragraphs>187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Our Legacy</vt:lpstr>
      <vt:lpstr>Our Legacy</vt:lpstr>
      <vt:lpstr>Slide 6</vt:lpstr>
      <vt:lpstr>RapidCompute Today</vt:lpstr>
      <vt:lpstr>Hosting Mission Critical Workloads</vt:lpstr>
      <vt:lpstr>The RapidCompute way</vt:lpstr>
      <vt:lpstr>The Cutting Edge</vt:lpstr>
      <vt:lpstr>The RapidCompute way</vt:lpstr>
      <vt:lpstr>Slide 12</vt:lpstr>
      <vt:lpstr>2018- What’s in store?</vt:lpstr>
      <vt:lpstr>Slide 14</vt:lpstr>
      <vt:lpstr>Revamped Customer Portal</vt:lpstr>
      <vt:lpstr>Slide 16</vt:lpstr>
      <vt:lpstr>Vmware on RapidCompute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Cloud Management 2.0</vt:lpstr>
      <vt:lpstr>Slide 27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Saroosh Zahid</dc:creator>
  <cp:lastModifiedBy>saroosh.zahid</cp:lastModifiedBy>
  <cp:revision>15</cp:revision>
  <dcterms:modified xsi:type="dcterms:W3CDTF">2018-03-30T10:42:24Z</dcterms:modified>
</cp:coreProperties>
</file>